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64" r:id="rId2"/>
    <p:sldId id="257" r:id="rId3"/>
    <p:sldId id="256" r:id="rId4"/>
    <p:sldId id="292" r:id="rId5"/>
    <p:sldId id="258" r:id="rId6"/>
    <p:sldId id="291" r:id="rId7"/>
    <p:sldId id="260" r:id="rId8"/>
    <p:sldId id="259" r:id="rId9"/>
    <p:sldId id="261" r:id="rId10"/>
    <p:sldId id="293" r:id="rId11"/>
    <p:sldId id="262" r:id="rId12"/>
    <p:sldId id="266" r:id="rId13"/>
    <p:sldId id="267" r:id="rId14"/>
    <p:sldId id="270" r:id="rId15"/>
    <p:sldId id="268" r:id="rId16"/>
    <p:sldId id="269" r:id="rId17"/>
    <p:sldId id="271" r:id="rId18"/>
    <p:sldId id="295" r:id="rId19"/>
    <p:sldId id="272" r:id="rId20"/>
    <p:sldId id="274" r:id="rId21"/>
    <p:sldId id="273" r:id="rId22"/>
    <p:sldId id="275" r:id="rId23"/>
    <p:sldId id="276" r:id="rId24"/>
    <p:sldId id="277" r:id="rId25"/>
    <p:sldId id="285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94" r:id="rId35"/>
    <p:sldId id="287" r:id="rId36"/>
    <p:sldId id="288" r:id="rId37"/>
    <p:sldId id="289" r:id="rId38"/>
    <p:sldId id="29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F10A9-6FD1-497D-BC77-84E5C4822FA6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B0FB-449E-4D10-9874-4D4EEB648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820472" cy="1570186"/>
          </a:xfrm>
        </p:spPr>
        <p:txBody>
          <a:bodyPr>
            <a:normAutofit/>
          </a:bodyPr>
          <a:lstStyle/>
          <a:p>
            <a:r>
              <a:rPr lang="ka-GE" sz="5400" dirty="0" smtClean="0">
                <a:solidFill>
                  <a:srgbClr val="FF0000"/>
                </a:solidFill>
              </a:rPr>
              <a:t>   </a:t>
            </a:r>
            <a:r>
              <a:rPr lang="ru-RU" sz="5400" b="1" dirty="0" smtClean="0">
                <a:solidFill>
                  <a:srgbClr val="002060"/>
                </a:solidFill>
              </a:rPr>
              <a:t>Здравствуйте</a:t>
            </a:r>
            <a:r>
              <a:rPr lang="ka-GE" sz="5400" b="1" dirty="0" smtClean="0">
                <a:solidFill>
                  <a:srgbClr val="002060"/>
                </a:solidFill>
              </a:rPr>
              <a:t>! </a:t>
            </a:r>
            <a:r>
              <a:rPr lang="ka-GE" sz="5400" b="1" dirty="0" smtClean="0">
                <a:solidFill>
                  <a:srgbClr val="002060"/>
                </a:solidFill>
                <a:sym typeface="Wingdings" pitchFamily="2" charset="2"/>
              </a:rPr>
              <a:t>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Рисунок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2060848"/>
            <a:ext cx="7643192" cy="3046732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179512" y="260648"/>
            <a:ext cx="4355976" cy="61206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ka-GE" sz="2400" dirty="0" smtClean="0"/>
              <a:t>     </a:t>
            </a:r>
            <a:endParaRPr lang="ru-RU" sz="2400" dirty="0" smtClean="0"/>
          </a:p>
          <a:p>
            <a:pPr>
              <a:buNone/>
            </a:pPr>
            <a:r>
              <a:rPr lang="ru-RU" sz="2800" dirty="0" smtClean="0"/>
              <a:t>     Как известно, в большинстве случаев, такая люкс-недвижимость как элитный жилой комплекс (В Батуми) находятся практически за пределами городов, так как на окраине города открывается великолепнейший вид на золотистые пляжи и величественные горы с вековым лесом.</a:t>
            </a:r>
            <a:endParaRPr lang="ru-RU" sz="2800" dirty="0"/>
          </a:p>
        </p:txBody>
      </p:sp>
      <p:pic>
        <p:nvPicPr>
          <p:cNvPr id="9" name="Содержимое 8" descr="skiing-at-gudauri-ski-resort-georgia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4716016" y="404664"/>
            <a:ext cx="4103687" cy="302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gnakashidze-gudari-sadzele-kazbegix600-myte97rewai4pyfqkwvt18o6f0viuyydgt6p63g7mo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4572000" y="3645024"/>
            <a:ext cx="4310844" cy="2873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931224" cy="90872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Выгодная Инвестиция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92696"/>
            <a:ext cx="8686800" cy="4464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a-GE" sz="2800" dirty="0" smtClean="0"/>
              <a:t/>
            </a:r>
            <a:br>
              <a:rPr lang="ka-GE" sz="2800" dirty="0" smtClean="0"/>
            </a:br>
            <a:endParaRPr lang="ru-RU" sz="2800" dirty="0"/>
          </a:p>
        </p:txBody>
      </p:sp>
      <p:pic>
        <p:nvPicPr>
          <p:cNvPr id="4" name="Рисунок 3" descr="digitalny-biznis (07-02-2017_094204)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539552" y="3717032"/>
            <a:ext cx="8208913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99592" y="908720"/>
            <a:ext cx="79208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течение 5-10 лет можно получить 100% прибыль от вложенного капитала в Батуми</a:t>
            </a:r>
            <a:r>
              <a:rPr lang="ru-RU" sz="2800" dirty="0" smtClean="0"/>
              <a:t>.</a:t>
            </a:r>
            <a:endParaRPr lang="en-US" sz="2800" dirty="0" smtClean="0"/>
          </a:p>
          <a:p>
            <a:endParaRPr lang="ka-GE" sz="2400" dirty="0" smtClean="0"/>
          </a:p>
          <a:p>
            <a:r>
              <a:rPr lang="ru-RU" sz="2400" dirty="0" smtClean="0"/>
              <a:t>При этом туризм продолжает развиваться в активном режиме и по статистическим данным, сезонно Батуми посещает около 1 500 000 туристов.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60822040945-Investment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000125" y="1853406"/>
            <a:ext cx="7143750" cy="401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88640"/>
            <a:ext cx="4306056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4725144"/>
            <a:ext cx="6504384" cy="936103"/>
          </a:xfrm>
        </p:spPr>
        <p:txBody>
          <a:bodyPr rtlCol="0">
            <a:normAutofit/>
          </a:bodyPr>
          <a:lstStyle/>
          <a:p>
            <a:pPr indent="484188">
              <a:defRPr/>
            </a:pPr>
            <a:r>
              <a:rPr lang="ka-GE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Building</a:t>
            </a:r>
            <a:r>
              <a:rPr lang="ka-GE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3861048"/>
            <a:ext cx="6310313" cy="86409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Строительная Компания</a:t>
            </a:r>
            <a:endParaRPr lang="ka-GE" sz="4400" b="1" dirty="0" smtClean="0">
              <a:solidFill>
                <a:srgbClr val="002060"/>
              </a:solidFill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2667000" y="5733256"/>
            <a:ext cx="358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ka-GE" sz="2800" b="1" dirty="0">
                <a:solidFill>
                  <a:srgbClr val="002060"/>
                </a:solidFill>
              </a:rPr>
              <a:t>2017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53" name="Рисунок 5" descr="elt building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85800" y="381000"/>
            <a:ext cx="7735888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762000"/>
            <a:ext cx="8229600" cy="457200"/>
          </a:xfrm>
        </p:spPr>
        <p:txBody>
          <a:bodyPr>
            <a:normAutofit fontScale="90000"/>
          </a:bodyPr>
          <a:lstStyle/>
          <a:p>
            <a:endParaRPr lang="ru-RU" b="1" smtClean="0">
              <a:solidFill>
                <a:srgbClr val="FF0000"/>
              </a:solidFill>
            </a:endParaRPr>
          </a:p>
        </p:txBody>
      </p:sp>
      <p:sp>
        <p:nvSpPr>
          <p:cNvPr id="3075" name="Содержимое 3"/>
          <p:cNvSpPr>
            <a:spLocks noGrp="1"/>
          </p:cNvSpPr>
          <p:nvPr>
            <p:ph idx="1"/>
          </p:nvPr>
        </p:nvSpPr>
        <p:spPr>
          <a:xfrm>
            <a:off x="-252536" y="228600"/>
            <a:ext cx="5184576" cy="662940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   "</a:t>
            </a:r>
            <a:r>
              <a:rPr lang="ru-RU" sz="4000" b="1" dirty="0" err="1" smtClean="0">
                <a:solidFill>
                  <a:srgbClr val="FF0000"/>
                </a:solidFill>
              </a:rPr>
              <a:t>Elt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</a:rPr>
              <a:t>Building</a:t>
            </a:r>
            <a:r>
              <a:rPr lang="ka-GE" sz="4000" b="1" dirty="0" smtClean="0">
                <a:solidFill>
                  <a:srgbClr val="FF0000"/>
                </a:solidFill>
              </a:rPr>
              <a:t>”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</a:t>
            </a:r>
            <a:r>
              <a:rPr lang="ru-RU" sz="2400" dirty="0" smtClean="0"/>
              <a:t> строительная компания, которая начинает свою деятельность на рынке строительства и развития Грузии. Компания стремится строить жилые и гостиничные квартиры.</a:t>
            </a:r>
            <a:endParaRPr lang="en-US" sz="2400" dirty="0" smtClean="0"/>
          </a:p>
        </p:txBody>
      </p:sp>
      <p:pic>
        <p:nvPicPr>
          <p:cNvPr id="6" name="Рисунок 5" descr="file-20170526-6367-1wk6ctf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2987824" y="3501008"/>
            <a:ext cx="5688632" cy="3118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nvestment-real-estate-1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4803761" y="332656"/>
            <a:ext cx="3933825" cy="2771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18835617_296962697380702_7115930862059211000_n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179512" y="4005064"/>
            <a:ext cx="2529408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-762000"/>
            <a:ext cx="8229600" cy="230560"/>
          </a:xfrm>
        </p:spPr>
        <p:txBody>
          <a:bodyPr>
            <a:normAutofit fontScale="90000"/>
          </a:bodyPr>
          <a:lstStyle/>
          <a:p>
            <a:endParaRPr lang="ru-RU" dirty="0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6120680" cy="6669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a-GE" sz="3400" b="1" dirty="0" smtClean="0">
                <a:solidFill>
                  <a:srgbClr val="FF0000"/>
                </a:solidFill>
              </a:rPr>
              <a:t>“</a:t>
            </a:r>
            <a:r>
              <a:rPr lang="ru-RU" sz="3400" b="1" dirty="0" smtClean="0">
                <a:solidFill>
                  <a:srgbClr val="FF0000"/>
                </a:solidFill>
              </a:rPr>
              <a:t>Основные партнеры и спонсоры ”</a:t>
            </a:r>
            <a:r>
              <a:rPr lang="ka-GE" sz="3400" b="1" dirty="0" smtClean="0">
                <a:solidFill>
                  <a:srgbClr val="FF0000"/>
                </a:solidFill>
              </a:rPr>
              <a:t>    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err="1" smtClean="0">
                <a:solidFill>
                  <a:srgbClr val="FF0000"/>
                </a:solidFill>
              </a:rPr>
              <a:t>Elt</a:t>
            </a:r>
            <a:r>
              <a:rPr lang="en-US" b="1" dirty="0" smtClean="0">
                <a:solidFill>
                  <a:srgbClr val="FF0000"/>
                </a:solidFill>
              </a:rPr>
              <a:t> Company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 smtClean="0">
                <a:solidFill>
                  <a:srgbClr val="FF0000"/>
                </a:solidFill>
              </a:rPr>
              <a:t>Roin</a:t>
            </a:r>
            <a:r>
              <a:rPr lang="en-US" b="1" dirty="0" smtClean="0">
                <a:solidFill>
                  <a:srgbClr val="FF0000"/>
                </a:solidFill>
              </a:rPr>
              <a:t> World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 smtClean="0">
                <a:solidFill>
                  <a:srgbClr val="FF0000"/>
                </a:solidFill>
              </a:rPr>
              <a:t>Terabank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Банк Грузии</a:t>
            </a:r>
            <a:endParaRPr lang="ka-GE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Испанские </a:t>
            </a:r>
            <a:r>
              <a:rPr lang="ru-RU" b="1" dirty="0" err="1" smtClean="0">
                <a:solidFill>
                  <a:srgbClr val="FF0000"/>
                </a:solidFill>
              </a:rPr>
              <a:t>Девелоперские</a:t>
            </a:r>
            <a:r>
              <a:rPr lang="ru-RU" b="1" dirty="0" smtClean="0">
                <a:solidFill>
                  <a:srgbClr val="FF0000"/>
                </a:solidFill>
              </a:rPr>
              <a:t> компании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ka-GE" b="1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ka-GE" dirty="0" smtClean="0"/>
          </a:p>
        </p:txBody>
      </p:sp>
      <p:pic>
        <p:nvPicPr>
          <p:cNvPr id="4" name="Рисунок 3" descr="pic_20_1_s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6444208" y="548680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roinworld_logo_dark (1).pn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3851920" y="1340768"/>
            <a:ext cx="2304256" cy="2210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terabank1.pn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5940152" y="5333222"/>
            <a:ext cx="2987824" cy="1328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AAEAAQAAAAAAAAI0AAAAJDk2MDc5N2JmLTc0NzQtNDY4Yi05NDIzLTMzNjI4NzViMDczMw.png"/>
          <p:cNvPicPr>
            <a:picLocks noChangeAspect="1"/>
          </p:cNvPicPr>
          <p:nvPr/>
        </p:nvPicPr>
        <p:blipFill>
          <a:blip r:embed="rId5" cstate="print">
            <a:lum bright="-10000" contrast="30000"/>
          </a:blip>
          <a:stretch>
            <a:fillRect/>
          </a:stretch>
        </p:blipFill>
        <p:spPr>
          <a:xfrm>
            <a:off x="6444208" y="2780928"/>
            <a:ext cx="239266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“Sunrise”</a:t>
            </a:r>
            <a:r>
              <a:rPr lang="ru-RU" b="1" dirty="0" smtClean="0">
                <a:solidFill>
                  <a:srgbClr val="FF0000"/>
                </a:solidFill>
              </a:rPr>
              <a:t> в Батуми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23435719_1856639687891847_1295364633_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800364" y="1600200"/>
            <a:ext cx="75432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pPr algn="l"/>
            <a:r>
              <a:rPr lang="ka-GE" b="1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Sunrise”</a:t>
            </a: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-324544" y="908720"/>
            <a:ext cx="5040560" cy="576064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</a:pPr>
            <a:r>
              <a:rPr lang="ka-GE" sz="3600" b="1" dirty="0" smtClean="0">
                <a:solidFill>
                  <a:srgbClr val="FF0000"/>
                </a:solidFill>
              </a:rPr>
              <a:t>    </a:t>
            </a:r>
            <a:r>
              <a:rPr lang="ru-RU" sz="3600" b="1" dirty="0" smtClean="0">
                <a:solidFill>
                  <a:srgbClr val="FF0000"/>
                </a:solidFill>
              </a:rPr>
              <a:t>” </a:t>
            </a:r>
            <a:r>
              <a:rPr lang="ru-RU" sz="3600" b="1" dirty="0" err="1" smtClean="0">
                <a:solidFill>
                  <a:srgbClr val="FF0000"/>
                </a:solidFill>
              </a:rPr>
              <a:t>Elt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Building</a:t>
            </a:r>
            <a:r>
              <a:rPr lang="en-US" sz="3600" b="1" dirty="0" smtClean="0">
                <a:solidFill>
                  <a:srgbClr val="FF0000"/>
                </a:solidFill>
              </a:rPr>
              <a:t>”</a:t>
            </a:r>
          </a:p>
          <a:p>
            <a:pPr>
              <a:buFont typeface="Arial" charset="0"/>
              <a:buNone/>
            </a:pPr>
            <a:r>
              <a:rPr lang="en-US" sz="3600" dirty="0" smtClean="0"/>
              <a:t>    </a:t>
            </a:r>
            <a:r>
              <a:rPr lang="ru-RU" sz="3600" dirty="0" smtClean="0"/>
              <a:t>представляет новый, многофункциональный жилой комплекс</a:t>
            </a:r>
          </a:p>
          <a:p>
            <a:pPr>
              <a:buFont typeface="Arial" charset="0"/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  ” </a:t>
            </a:r>
            <a:r>
              <a:rPr lang="ru-RU" sz="3600" b="1" dirty="0" err="1" smtClean="0">
                <a:solidFill>
                  <a:srgbClr val="FF0000"/>
                </a:solidFill>
              </a:rPr>
              <a:t>Sunrise</a:t>
            </a:r>
            <a:r>
              <a:rPr lang="ru-RU" sz="3600" b="1" dirty="0" smtClean="0">
                <a:solidFill>
                  <a:srgbClr val="FF0000"/>
                </a:solidFill>
              </a:rPr>
              <a:t>"</a:t>
            </a:r>
            <a:r>
              <a:rPr lang="ru-RU" sz="3600" dirty="0" smtClean="0"/>
              <a:t>,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/>
              <a:t>созданный по инновационным стандартам.    </a:t>
            </a:r>
          </a:p>
          <a:p>
            <a:pPr>
              <a:buFont typeface="Arial" charset="0"/>
              <a:buNone/>
            </a:pPr>
            <a:r>
              <a:rPr lang="ru-RU" sz="3600" dirty="0" smtClean="0"/>
              <a:t>   </a:t>
            </a:r>
            <a:r>
              <a:rPr lang="ka-GE" sz="3600" dirty="0" smtClean="0"/>
              <a:t> </a:t>
            </a:r>
            <a:r>
              <a:rPr lang="ru-RU" sz="3600" dirty="0" smtClean="0"/>
              <a:t>На Новом бульваре, на берегу моря.    </a:t>
            </a:r>
            <a:endParaRPr lang="ka-GE" sz="3600" dirty="0" smtClean="0"/>
          </a:p>
          <a:p>
            <a:pPr>
              <a:buFont typeface="Arial" charset="0"/>
              <a:buNone/>
            </a:pPr>
            <a:r>
              <a:rPr lang="ka-GE" sz="3600" dirty="0" smtClean="0"/>
              <a:t>    </a:t>
            </a:r>
            <a:r>
              <a:rPr lang="ru-RU" sz="3600" dirty="0" smtClean="0"/>
              <a:t>Квартиры с площадями от </a:t>
            </a:r>
            <a:r>
              <a:rPr lang="ru-RU" sz="3600" b="1" dirty="0" smtClean="0"/>
              <a:t>26м2 </a:t>
            </a:r>
            <a:r>
              <a:rPr lang="ru-RU" sz="3600" dirty="0" smtClean="0"/>
              <a:t>с апартаментами  и центрами</a:t>
            </a:r>
            <a:r>
              <a:rPr lang="ka-GE" sz="3600" dirty="0" smtClean="0"/>
              <a:t>.</a:t>
            </a:r>
            <a:endParaRPr lang="ru-RU" sz="3600" dirty="0" smtClean="0"/>
          </a:p>
        </p:txBody>
      </p:sp>
      <p:pic>
        <p:nvPicPr>
          <p:cNvPr id="5" name="Рисунок 4" descr="IMG_949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5" y="188640"/>
            <a:ext cx="5328592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9491 - копия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5148064" y="4180519"/>
            <a:ext cx="4752528" cy="267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Приоритеты</a:t>
            </a:r>
            <a:endParaRPr lang="ru-RU" dirty="0"/>
          </a:p>
        </p:txBody>
      </p:sp>
      <p:pic>
        <p:nvPicPr>
          <p:cNvPr id="4" name="Содержимое 3" descr="prioritylist.jpg__970x545_q85_crop_subsampling-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44308" y="1600200"/>
            <a:ext cx="805538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1.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Месторасположение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10017 - копия - копия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800364" y="1600200"/>
            <a:ext cx="75432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ГРУЗИЯ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-180528" y="1143001"/>
            <a:ext cx="5976664" cy="2862064"/>
          </a:xfrm>
        </p:spPr>
        <p:txBody>
          <a:bodyPr>
            <a:normAutofit/>
          </a:bodyPr>
          <a:lstStyle/>
          <a:p>
            <a:pPr marL="990600" lvl="1" indent="-53340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b="1" dirty="0" smtClean="0"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990600" lvl="1" indent="-533400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Население</a:t>
            </a:r>
            <a:r>
              <a:rPr lang="ka-GE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ka-GE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000</a:t>
            </a:r>
            <a:r>
              <a:rPr lang="ka-GE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000</a:t>
            </a:r>
            <a:r>
              <a:rPr lang="ka-GE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90600" lvl="1" indent="-533400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en-US" sz="36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990600" lvl="1" indent="-533400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Столица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Тбилиси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90600" lvl="1" indent="-53340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i="1" dirty="0" smtClean="0"/>
              <a:t>	                          </a:t>
            </a:r>
          </a:p>
        </p:txBody>
      </p:sp>
      <p:pic>
        <p:nvPicPr>
          <p:cNvPr id="8" name="Content Placeholder 3" descr="georgian-flag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 rot="204855">
            <a:off x="3937339" y="3502392"/>
            <a:ext cx="4972807" cy="3016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User\Desktop\ge)04g.jpg"/>
          <p:cNvPicPr>
            <a:picLocks noChangeAspect="1" noChangeArrowheads="1"/>
          </p:cNvPicPr>
          <p:nvPr/>
        </p:nvPicPr>
        <p:blipFill>
          <a:blip r:embed="rId3" cstate="email">
            <a:lum bright="-10000" contrast="40000"/>
          </a:blip>
          <a:srcRect/>
          <a:stretch>
            <a:fillRect/>
          </a:stretch>
        </p:blipFill>
        <p:spPr bwMode="auto">
          <a:xfrm>
            <a:off x="467544" y="3573016"/>
            <a:ext cx="3024336" cy="2546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680_58d9e91a841e4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5652120" y="1188914"/>
            <a:ext cx="3123286" cy="1952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2</a:t>
            </a:r>
            <a:r>
              <a:rPr lang="ru-RU" sz="4000" b="1" dirty="0" smtClean="0">
                <a:solidFill>
                  <a:srgbClr val="002060"/>
                </a:solidFill>
              </a:rPr>
              <a:t>. </a:t>
            </a:r>
            <a:r>
              <a:rPr lang="ru-RU" sz="4000" b="1" dirty="0" smtClean="0">
                <a:solidFill>
                  <a:srgbClr val="002060"/>
                </a:solidFill>
              </a:rPr>
              <a:t>Подземный и открытый паркинг;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3 (2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1414976" y="1628800"/>
            <a:ext cx="569894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 (2)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716016" y="1628800"/>
            <a:ext cx="5857652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3</a:t>
            </a:r>
            <a:r>
              <a:rPr lang="ru-RU" sz="3200" b="1" dirty="0" smtClean="0">
                <a:solidFill>
                  <a:srgbClr val="002060"/>
                </a:solidFill>
              </a:rPr>
              <a:t>. </a:t>
            </a:r>
            <a:r>
              <a:rPr lang="ru-RU" sz="3200" b="1" dirty="0" smtClean="0">
                <a:solidFill>
                  <a:srgbClr val="002060"/>
                </a:solidFill>
              </a:rPr>
              <a:t>Цитрусовый двор с площадями и детскими аттракционами;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100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800364" y="1600200"/>
            <a:ext cx="75432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4</a:t>
            </a:r>
            <a:r>
              <a:rPr lang="ru-RU" sz="3600" b="1" dirty="0" smtClean="0">
                <a:solidFill>
                  <a:srgbClr val="002060"/>
                </a:solidFill>
              </a:rPr>
              <a:t>. </a:t>
            </a:r>
            <a:r>
              <a:rPr lang="ru-RU" sz="3600" b="1" dirty="0" smtClean="0">
                <a:solidFill>
                  <a:srgbClr val="002060"/>
                </a:solidFill>
              </a:rPr>
              <a:t>Тепловой, изолированный фасад с тепло непроводящими стеклами;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18700249_814222718738750_5802794674333049164_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972616" y="1340768"/>
            <a:ext cx="3960440" cy="528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18740591_814222592072096_4064670960776737841_n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868144" y="1412776"/>
            <a:ext cx="388843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18698049_814222738738748_8155762917583543007_n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3203848" y="1268760"/>
            <a:ext cx="245291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18664456_814222655405423_5897607437560180599_n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3203848" y="3789040"/>
            <a:ext cx="243027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5</a:t>
            </a:r>
            <a:r>
              <a:rPr lang="ru-RU" sz="3600" b="1" dirty="0" smtClean="0">
                <a:solidFill>
                  <a:srgbClr val="002060"/>
                </a:solidFill>
              </a:rPr>
              <a:t>. </a:t>
            </a:r>
            <a:r>
              <a:rPr lang="ru-RU" sz="3600" b="1" dirty="0" smtClean="0">
                <a:solidFill>
                  <a:srgbClr val="002060"/>
                </a:solidFill>
              </a:rPr>
              <a:t>Коммерческие поместья для разного использования; (Ресторан, рынок, Химия)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restauran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828600" y="1697018"/>
            <a:ext cx="5760640" cy="4396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supermarket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148064" y="4221088"/>
            <a:ext cx="3708676" cy="2466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thuringowa-village-discount-drug-store-kirwan-4817-thumbnail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5292080" y="1466146"/>
            <a:ext cx="3456384" cy="256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6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smtClean="0">
                <a:solidFill>
                  <a:srgbClr val="002060"/>
                </a:solidFill>
              </a:rPr>
              <a:t>Рецепция; (Круглосуточная административная служба с видеонаблюдением и охранной сигнализацией)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fvgdn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457200" y="1749086"/>
            <a:ext cx="8229600" cy="422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7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smtClean="0">
                <a:solidFill>
                  <a:srgbClr val="002060"/>
                </a:solidFill>
              </a:rPr>
              <a:t>Зал для Конференции;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115616" y="1484784"/>
            <a:ext cx="7176177" cy="47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8</a:t>
            </a:r>
            <a:r>
              <a:rPr lang="ru-RU" sz="3200" b="1" dirty="0" smtClean="0">
                <a:solidFill>
                  <a:srgbClr val="002060"/>
                </a:solidFill>
              </a:rPr>
              <a:t>. </a:t>
            </a:r>
            <a:r>
              <a:rPr lang="ru-RU" sz="3200" b="1" dirty="0" smtClean="0">
                <a:solidFill>
                  <a:srgbClr val="002060"/>
                </a:solidFill>
              </a:rPr>
              <a:t>Высококачественные лифты и современные системные связи;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201301101648597349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23528" y="1988840"/>
            <a:ext cx="8533456" cy="3691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9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smtClean="0">
                <a:solidFill>
                  <a:srgbClr val="002060"/>
                </a:solidFill>
              </a:rPr>
              <a:t>Сауна и Фитнес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центры;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Eden Roc 02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851920" y="1700808"/>
            <a:ext cx="6948264" cy="4632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8" descr="69f8a434bb45109225719ab21dde9d7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-828600" y="2132856"/>
            <a:ext cx="5852160" cy="3901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10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smtClean="0">
                <a:solidFill>
                  <a:srgbClr val="002060"/>
                </a:solidFill>
              </a:rPr>
              <a:t>Пожарная безопасность; (Пожарные ящики, запасы воды, план эвакуации, пожарная сигнализация)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FireEvac_large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3933466" y="3579706"/>
            <a:ext cx="5210534" cy="327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ict--fire-alarm-fire-and-emergency-planning---vector-stencils-library.png--diagram-flowchart-example.pn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267257" y="2060848"/>
            <a:ext cx="3418235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fire01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4932040" y="1556792"/>
            <a:ext cx="3240360" cy="207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1</a:t>
            </a:r>
            <a:r>
              <a:rPr lang="en-US" sz="2800" b="1" dirty="0" smtClean="0">
                <a:solidFill>
                  <a:srgbClr val="002060"/>
                </a:solidFill>
              </a:rPr>
              <a:t>1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smtClean="0">
                <a:solidFill>
                  <a:srgbClr val="002060"/>
                </a:solidFill>
              </a:rPr>
              <a:t>Хорошо оборудованная и озелененная веранда с открытым бассейном, джакузи, летним кинотеатром и кафе-баром ;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120003 (0-00-00-00) - копия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611560" y="1844824"/>
            <a:ext cx="804615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5" name="Picture 9" descr="georgia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43438" y="2285992"/>
            <a:ext cx="4645025" cy="4572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1867" name="Picture 11" descr="Globe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2276475"/>
            <a:ext cx="4679950" cy="4581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339589" y="2492799"/>
            <a:ext cx="2486025" cy="2222802"/>
            <a:chOff x="3292" y="402"/>
            <a:chExt cx="2064" cy="2071"/>
          </a:xfrm>
        </p:grpSpPr>
        <p:sp>
          <p:nvSpPr>
            <p:cNvPr id="1032" name="Oval 13"/>
            <p:cNvSpPr>
              <a:spLocks noChangeArrowheads="1"/>
            </p:cNvSpPr>
            <p:nvPr/>
          </p:nvSpPr>
          <p:spPr bwMode="auto">
            <a:xfrm>
              <a:off x="3659" y="2016"/>
              <a:ext cx="493" cy="45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lIns="52218" tIns="26109" rIns="52218" bIns="26109" anchor="ctr">
              <a:spAutoFit/>
            </a:bodyPr>
            <a:lstStyle/>
            <a:p>
              <a:endParaRPr lang="ru-RU" altLang="en-US"/>
            </a:p>
          </p:txBody>
        </p:sp>
        <p:graphicFrame>
          <p:nvGraphicFramePr>
            <p:cNvPr id="1026" name="Object 14"/>
            <p:cNvGraphicFramePr>
              <a:graphicFrameLocks noChangeAspect="1"/>
            </p:cNvGraphicFramePr>
            <p:nvPr/>
          </p:nvGraphicFramePr>
          <p:xfrm>
            <a:off x="3292" y="402"/>
            <a:ext cx="2064" cy="1217"/>
          </p:xfrm>
          <a:graphic>
            <a:graphicData uri="http://schemas.openxmlformats.org/presentationml/2006/ole">
              <p:oleObj spid="_x0000_s1026" name="Photo Editor Photo" r:id="rId5" imgW="4001058" imgH="2715004" progId="">
                <p:embed/>
              </p:oleObj>
            </a:graphicData>
          </a:graphic>
        </p:graphicFrame>
        <p:sp>
          <p:nvSpPr>
            <p:cNvPr id="1033" name="Line 15"/>
            <p:cNvSpPr>
              <a:spLocks noChangeShapeType="1"/>
            </p:cNvSpPr>
            <p:nvPr/>
          </p:nvSpPr>
          <p:spPr bwMode="auto">
            <a:xfrm flipH="1">
              <a:off x="3852" y="1404"/>
              <a:ext cx="120" cy="5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52218" tIns="26109" rIns="52218" bIns="26109">
              <a:spAutoFit/>
            </a:bodyPr>
            <a:lstStyle/>
            <a:p>
              <a:endParaRPr lang="ru-RU"/>
            </a:p>
          </p:txBody>
        </p:sp>
      </p:grpSp>
      <p:sp>
        <p:nvSpPr>
          <p:cNvPr id="1030" name="Text Box 16"/>
          <p:cNvSpPr txBox="1">
            <a:spLocks noChangeArrowheads="1"/>
          </p:cNvSpPr>
          <p:nvPr/>
        </p:nvSpPr>
        <p:spPr bwMode="auto">
          <a:xfrm>
            <a:off x="2679700" y="568325"/>
            <a:ext cx="477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en-US"/>
          </a:p>
        </p:txBody>
      </p:sp>
      <p:sp>
        <p:nvSpPr>
          <p:cNvPr id="121874" name="Rectangle 18"/>
          <p:cNvSpPr>
            <a:spLocks noChangeArrowheads="1"/>
          </p:cNvSpPr>
          <p:nvPr/>
        </p:nvSpPr>
        <p:spPr bwMode="auto">
          <a:xfrm>
            <a:off x="250825" y="260350"/>
            <a:ext cx="8532813" cy="165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b="1" i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ГРУЗИЯ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r>
              <a:rPr lang="ru-RU" sz="2400" dirty="0" smtClean="0"/>
              <a:t>РАСПОЛОЖЕНА НА ЗАПАДНОЙ ЧАСТИ ЗАКАВКАЗЬЯ</a:t>
            </a:r>
            <a:r>
              <a:rPr lang="ka-GE" sz="2400" dirty="0" smtClean="0"/>
              <a:t>,</a:t>
            </a:r>
            <a:r>
              <a:rPr lang="en-US" sz="2400" dirty="0" smtClean="0"/>
              <a:t> </a:t>
            </a:r>
            <a:r>
              <a:rPr lang="ru-RU" sz="2400" dirty="0" smtClean="0"/>
              <a:t>НА ВОСТОЧНОМ ПОБЕРЕЖЬЕ ЧЕРНОГО МОРЯ</a:t>
            </a:r>
            <a:r>
              <a:rPr lang="ka-GE" sz="2400" dirty="0" smtClean="0"/>
              <a:t>.</a:t>
            </a:r>
            <a:r>
              <a:rPr lang="ru-RU" sz="2400" dirty="0" smtClean="0"/>
              <a:t> ОНА ОТНОСИТСЯ </a:t>
            </a:r>
            <a:r>
              <a:rPr lang="en-US" sz="2400" dirty="0" smtClean="0"/>
              <a:t> </a:t>
            </a:r>
            <a:r>
              <a:rPr lang="ru-RU" sz="2400" dirty="0" smtClean="0"/>
              <a:t>К ПЕРЕДНЕЙ АЗИИ И К БЛИЖНЕМУ ВОСТОКУ</a:t>
            </a:r>
            <a:r>
              <a:rPr lang="en-US" sz="2400" dirty="0" smtClean="0"/>
              <a:t>,</a:t>
            </a:r>
            <a:r>
              <a:rPr lang="ru-RU" sz="2400" dirty="0" smtClean="0"/>
              <a:t> ГРАНИЧИТ С </a:t>
            </a:r>
            <a:r>
              <a:rPr lang="ru-RU" sz="2400" dirty="0" smtClean="0"/>
              <a:t>РОССИЕЙ</a:t>
            </a:r>
            <a:r>
              <a:rPr lang="en-US" sz="2400" dirty="0" smtClean="0"/>
              <a:t>,</a:t>
            </a:r>
            <a:r>
              <a:rPr lang="ru-RU" sz="2400" dirty="0" smtClean="0"/>
              <a:t> АРМЕНИЕЙ</a:t>
            </a:r>
            <a:r>
              <a:rPr lang="en-US" sz="2400" dirty="0" smtClean="0"/>
              <a:t>,</a:t>
            </a:r>
            <a:r>
              <a:rPr lang="ru-RU" sz="2400" dirty="0" smtClean="0"/>
              <a:t> </a:t>
            </a:r>
            <a:r>
              <a:rPr lang="ru-RU" sz="2400" dirty="0" smtClean="0"/>
              <a:t>ТУРЦИЕЙ </a:t>
            </a:r>
            <a:r>
              <a:rPr lang="ru-RU" sz="2400" dirty="0" smtClean="0"/>
              <a:t>И </a:t>
            </a:r>
            <a:r>
              <a:rPr lang="ru-RU" sz="2400" dirty="0" smtClean="0"/>
              <a:t>С </a:t>
            </a:r>
            <a:r>
              <a:rPr lang="ru-RU" sz="2400" dirty="0" smtClean="0"/>
              <a:t>АЗЕРБАЙДЖАНОМ</a:t>
            </a:r>
            <a:r>
              <a:rPr lang="en-US" sz="2400" dirty="0" smtClean="0"/>
              <a:t>.</a:t>
            </a:r>
            <a:r>
              <a:rPr lang="en-US" sz="2000" b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/>
            </a:r>
            <a:br>
              <a:rPr lang="en-US" sz="2000" b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b="1" i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	                          </a:t>
            </a:r>
            <a:endParaRPr lang="ru-R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</a:rPr>
              <a:t>2</a:t>
            </a:r>
            <a:r>
              <a:rPr lang="ru-RU" sz="3600" b="1" dirty="0" smtClean="0">
                <a:solidFill>
                  <a:srgbClr val="002060"/>
                </a:solidFill>
              </a:rPr>
              <a:t>. </a:t>
            </a:r>
            <a:r>
              <a:rPr lang="ru-RU" sz="3600" b="1" dirty="0" smtClean="0">
                <a:solidFill>
                  <a:srgbClr val="002060"/>
                </a:solidFill>
              </a:rPr>
              <a:t>Прокат автомобилей,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и велосипедов на месте;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ropped-replacement-keys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79512" y="1844824"/>
            <a:ext cx="8762619" cy="4340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</a:rPr>
              <a:t>3</a:t>
            </a:r>
            <a:r>
              <a:rPr lang="ru-RU" sz="3600" b="1" dirty="0" smtClean="0">
                <a:solidFill>
                  <a:srgbClr val="002060"/>
                </a:solidFill>
              </a:rPr>
              <a:t>. </a:t>
            </a:r>
            <a:r>
              <a:rPr lang="ru-RU" sz="3600" b="1" dirty="0" smtClean="0">
                <a:solidFill>
                  <a:srgbClr val="002060"/>
                </a:solidFill>
              </a:rPr>
              <a:t>Электрический Автобус, сезонно;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green-electrical-bus-2443010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39552" y="1484784"/>
            <a:ext cx="8201109" cy="4941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ka-GE" b="1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4</a:t>
            </a:r>
            <a:r>
              <a:rPr lang="ka-GE" b="1" dirty="0" smtClean="0">
                <a:solidFill>
                  <a:srgbClr val="002060"/>
                </a:solidFill>
              </a:rPr>
              <a:t>. </a:t>
            </a:r>
            <a:r>
              <a:rPr lang="ka-GE" b="1" dirty="0" smtClean="0">
                <a:solidFill>
                  <a:srgbClr val="002060"/>
                </a:solidFill>
              </a:rPr>
              <a:t>“</a:t>
            </a:r>
            <a:r>
              <a:rPr lang="en-US" b="1" dirty="0" err="1" smtClean="0">
                <a:solidFill>
                  <a:srgbClr val="002060"/>
                </a:solidFill>
              </a:rPr>
              <a:t>Elt</a:t>
            </a:r>
            <a:r>
              <a:rPr lang="ka-GE" b="1" dirty="0" smtClean="0">
                <a:solidFill>
                  <a:srgbClr val="002060"/>
                </a:solidFill>
              </a:rPr>
              <a:t>”</a:t>
            </a:r>
            <a:r>
              <a:rPr lang="ru-RU" b="1" dirty="0" smtClean="0">
                <a:solidFill>
                  <a:srgbClr val="002060"/>
                </a:solidFill>
              </a:rPr>
              <a:t> Частный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Пляж</a:t>
            </a:r>
            <a:r>
              <a:rPr lang="ka-GE" b="1" dirty="0" smtClean="0">
                <a:solidFill>
                  <a:srgbClr val="002060"/>
                </a:solidFill>
              </a:rPr>
              <a:t>;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IMG_3462-01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908401" y="1052736"/>
            <a:ext cx="5543918" cy="5805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3600" b="1" dirty="0" smtClean="0">
                <a:solidFill>
                  <a:srgbClr val="002060"/>
                </a:solidFill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</a:rPr>
              <a:t>5</a:t>
            </a:r>
            <a:r>
              <a:rPr lang="ka-GE" sz="3600" b="1" dirty="0" smtClean="0">
                <a:solidFill>
                  <a:srgbClr val="002060"/>
                </a:solidFill>
              </a:rPr>
              <a:t>. </a:t>
            </a:r>
            <a:r>
              <a:rPr lang="ru-RU" sz="3600" b="1" dirty="0" smtClean="0">
                <a:solidFill>
                  <a:srgbClr val="002060"/>
                </a:solidFill>
              </a:rPr>
              <a:t>Обслуживание - управление Апартаментами;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real-estate-monopol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115616" y="1484784"/>
            <a:ext cx="7015935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16. </a:t>
            </a:r>
            <a:r>
              <a:rPr lang="ru-RU" b="1" dirty="0" smtClean="0">
                <a:solidFill>
                  <a:srgbClr val="002060"/>
                </a:solidFill>
              </a:rPr>
              <a:t>Генератор</a:t>
            </a:r>
            <a:r>
              <a:rPr lang="ka-GE" b="1" dirty="0" smtClean="0">
                <a:solidFill>
                  <a:srgbClr val="002060"/>
                </a:solidFill>
              </a:rPr>
              <a:t>;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8000sh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187624" y="1412776"/>
            <a:ext cx="7105972" cy="473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0"/>
            <a:ext cx="8229600" cy="47866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</a:t>
            </a:r>
            <a:r>
              <a:rPr lang="ru-RU" sz="2400" dirty="0" smtClean="0"/>
              <a:t>Строительная компания</a:t>
            </a:r>
            <a:r>
              <a:rPr lang="ru-RU" b="1" dirty="0" smtClean="0">
                <a:solidFill>
                  <a:srgbClr val="FF0000"/>
                </a:solidFill>
              </a:rPr>
              <a:t>" </a:t>
            </a:r>
            <a:r>
              <a:rPr lang="en-US" b="1" dirty="0" err="1" smtClean="0">
                <a:solidFill>
                  <a:srgbClr val="FF0000"/>
                </a:solidFill>
              </a:rPr>
              <a:t>Elt</a:t>
            </a:r>
            <a:r>
              <a:rPr lang="en-US" b="1" dirty="0" smtClean="0">
                <a:solidFill>
                  <a:srgbClr val="FF0000"/>
                </a:solidFill>
              </a:rPr>
              <a:t> Building</a:t>
            </a:r>
            <a:r>
              <a:rPr lang="ru-RU" b="1" dirty="0" smtClean="0">
                <a:solidFill>
                  <a:srgbClr val="FF0000"/>
                </a:solidFill>
              </a:rPr>
              <a:t>" </a:t>
            </a:r>
            <a:r>
              <a:rPr lang="ru-RU" sz="2400" dirty="0" smtClean="0"/>
              <a:t>ориентирована на развитие и успех, что обязательно приводит к ряду факторов, среди которых </a:t>
            </a:r>
            <a:r>
              <a:rPr lang="en-US" sz="2400" dirty="0" smtClean="0"/>
              <a:t>: </a:t>
            </a:r>
            <a:r>
              <a:rPr lang="ru-RU" sz="2400" dirty="0" smtClean="0"/>
              <a:t>высокое качество строительных материалов, инновационные технологии, современный и комфортный дизайн, ответственность, надежность, грамотный менеджмент и квалифицированный персонал.</a:t>
            </a:r>
            <a:endParaRPr lang="ru-RU" sz="2000" dirty="0"/>
          </a:p>
        </p:txBody>
      </p:sp>
      <p:pic>
        <p:nvPicPr>
          <p:cNvPr id="4" name="Рисунок 3" descr="form-submission-7464-teamworkisimportantintheworkplace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331640" y="2508168"/>
            <a:ext cx="6524748" cy="4349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24208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Основной целью компании</a:t>
            </a:r>
            <a:r>
              <a:rPr lang="en-US" sz="2800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”</a:t>
            </a:r>
            <a:r>
              <a:rPr lang="en-US" sz="3200" b="1" dirty="0" err="1" smtClean="0">
                <a:solidFill>
                  <a:srgbClr val="FF0000"/>
                </a:solidFill>
              </a:rPr>
              <a:t>Elt</a:t>
            </a:r>
            <a:r>
              <a:rPr lang="en-US" sz="3200" b="1" dirty="0" smtClean="0">
                <a:solidFill>
                  <a:srgbClr val="FF0000"/>
                </a:solidFill>
              </a:rPr>
              <a:t> Building</a:t>
            </a:r>
            <a:r>
              <a:rPr lang="ru-RU" sz="3200" b="1" dirty="0" smtClean="0">
                <a:solidFill>
                  <a:srgbClr val="FF0000"/>
                </a:solidFill>
              </a:rPr>
              <a:t>" </a:t>
            </a:r>
            <a:r>
              <a:rPr lang="ru-RU" sz="2800" dirty="0" smtClean="0"/>
              <a:t>является создание современной, комфортной, здоровой и безопасной среды для людей, которые будут пользоваться нашими услугами в текущих и будущих проектах.</a:t>
            </a:r>
            <a:endParaRPr lang="ru-RU" sz="2800" dirty="0"/>
          </a:p>
        </p:txBody>
      </p:sp>
      <p:pic>
        <p:nvPicPr>
          <p:cNvPr id="5" name="Рисунок 4" descr="IMG_9489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23528" y="2348880"/>
            <a:ext cx="842493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“</a:t>
            </a:r>
            <a:r>
              <a:rPr lang="en-US" sz="4000" b="1" dirty="0" smtClean="0">
                <a:solidFill>
                  <a:srgbClr val="FF0000"/>
                </a:solidFill>
              </a:rPr>
              <a:t>Sunrise</a:t>
            </a:r>
            <a:r>
              <a:rPr lang="ru-RU" sz="4000" b="1" dirty="0" smtClean="0">
                <a:solidFill>
                  <a:srgbClr val="FF0000"/>
                </a:solidFill>
              </a:rPr>
              <a:t>” - это место, где детали создают комфорт! </a:t>
            </a:r>
            <a:r>
              <a:rPr lang="ka-GE" sz="4000" b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sz="3600" b="1" dirty="0"/>
          </a:p>
        </p:txBody>
      </p:sp>
      <p:pic>
        <p:nvPicPr>
          <p:cNvPr id="3" name="Рисунок 2" descr="o-SECRETS-OF-SUCCESS-facebook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39552" y="1916832"/>
            <a:ext cx="8100392" cy="405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за внимание! </a:t>
            </a:r>
            <a:r>
              <a:rPr lang="ka-GE" b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Real-Estate-850x476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39552" y="1412776"/>
            <a:ext cx="8096250" cy="4533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923112" cy="185821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Грузия </a:t>
            </a:r>
            <a:r>
              <a:rPr lang="ru-RU" sz="3200" b="1" dirty="0" smtClean="0">
                <a:solidFill>
                  <a:srgbClr val="FF0000"/>
                </a:solidFill>
              </a:rPr>
              <a:t>– страна теплого солнца и выгодных решений</a:t>
            </a:r>
            <a:r>
              <a:rPr lang="ka-GE" sz="3200" b="1" dirty="0" smtClean="0">
                <a:solidFill>
                  <a:srgbClr val="FF0000"/>
                </a:solidFill>
              </a:rPr>
              <a:t>!</a:t>
            </a:r>
            <a:br>
              <a:rPr lang="ka-GE" sz="3200" b="1" dirty="0" smtClean="0">
                <a:solidFill>
                  <a:srgbClr val="FF0000"/>
                </a:solidFill>
              </a:rPr>
            </a:br>
            <a:r>
              <a:rPr lang="ka-GE" sz="3200" b="1" dirty="0" smtClean="0">
                <a:solidFill>
                  <a:srgbClr val="FF0000"/>
                </a:solidFill>
              </a:rPr>
              <a:t/>
            </a:r>
            <a:br>
              <a:rPr lang="ka-GE" sz="3200" b="1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1292422_10202090966860929_1490397323_o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396552" y="3200965"/>
            <a:ext cx="4679504" cy="3657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goderdzi-pass-mountain-ski-resort-ajara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860032" y="3185592"/>
            <a:ext cx="4499992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9552" y="1124744"/>
            <a:ext cx="81358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Именно вышеперечисленные факторы делают Грузию уникальной и привлекательной для путешественников не только с многих европейских стран, но и со всего мира, ведь Грузия славится своими горами, покрытыми вековыми зелеными лесами, снежными вершинами, великолепными морскими пейзажами и вкуснейшей национальной кухней.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371850" y="2557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218" tIns="26109" rIns="52218" bIns="26109">
            <a:spAutoFit/>
          </a:bodyPr>
          <a:lstStyle/>
          <a:p>
            <a:endParaRPr lang="ru-RU" alt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49339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2218" tIns="26109" rIns="52218" bIns="26109" anchor="ctr">
            <a:spAutoFit/>
          </a:bodyPr>
          <a:lstStyle/>
          <a:p>
            <a:endParaRPr lang="ru-RU" alt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31470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218" tIns="26109" rIns="52218" bIns="26109">
            <a:spAutoFit/>
          </a:bodyPr>
          <a:lstStyle/>
          <a:p>
            <a:endParaRPr lang="ru-RU" alt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2346325"/>
            <a:ext cx="91440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218" tIns="26109" rIns="52218" bIns="26109">
            <a:spAutoFit/>
          </a:bodyPr>
          <a:lstStyle/>
          <a:p>
            <a:pPr eaLnBrk="1" hangingPunct="1"/>
            <a:r>
              <a:rPr lang="sv-SE" altLang="en-US" sz="12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sv-SE" altLang="en-US" sz="2400">
              <a:latin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23850" y="188913"/>
            <a:ext cx="86407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218" tIns="26109" rIns="52218" bIns="26109">
            <a:spAutoFit/>
          </a:bodyPr>
          <a:lstStyle/>
          <a:p>
            <a:pPr>
              <a:defRPr/>
            </a:pPr>
            <a:r>
              <a:rPr lang="ka-GE" sz="2000" dirty="0"/>
              <a:t> </a:t>
            </a:r>
            <a:endParaRPr lang="en-US" sz="2000" dirty="0"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88204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Грузия</a:t>
            </a:r>
            <a:r>
              <a:rPr lang="ru-RU" sz="2800" dirty="0" smtClean="0"/>
              <a:t> </a:t>
            </a:r>
            <a:r>
              <a:rPr lang="ru-RU" sz="2400" dirty="0" smtClean="0"/>
              <a:t>является одним из самых особых туристических направлений на всем Кавказе, в Грузии самым привлекательным направлением туристов является Аджарский регион с его административным центром </a:t>
            </a:r>
            <a:r>
              <a:rPr lang="ru-RU" sz="2800" dirty="0" smtClean="0"/>
              <a:t>– </a:t>
            </a:r>
            <a:r>
              <a:rPr lang="ru-RU" sz="3200" b="1" dirty="0" smtClean="0">
                <a:solidFill>
                  <a:srgbClr val="FF0000"/>
                </a:solidFill>
              </a:rPr>
              <a:t>Батуми</a:t>
            </a:r>
            <a:r>
              <a:rPr lang="ru-RU" sz="2800" dirty="0" smtClean="0"/>
              <a:t>.</a:t>
            </a:r>
            <a:endParaRPr lang="ru-RU" dirty="0" smtClean="0"/>
          </a:p>
          <a:p>
            <a:endParaRPr lang="ru-RU" sz="2000" dirty="0" smtClean="0"/>
          </a:p>
        </p:txBody>
      </p:sp>
      <p:pic>
        <p:nvPicPr>
          <p:cNvPr id="12" name="Рисунок 11" descr="batu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611560" y="2204864"/>
            <a:ext cx="7776864" cy="4442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51520" y="188640"/>
            <a:ext cx="874871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4000" b="1" dirty="0" smtClean="0">
                <a:solidFill>
                  <a:srgbClr val="FF0000"/>
                </a:solidFill>
              </a:rPr>
              <a:t>Батуми</a:t>
            </a:r>
            <a:r>
              <a:rPr lang="ru-RU" dirty="0" smtClean="0"/>
              <a:t> </a:t>
            </a:r>
            <a:r>
              <a:rPr lang="ru-RU" sz="2400" dirty="0" smtClean="0"/>
              <a:t>— один из самых популярных курортов на Черноморском побережье</a:t>
            </a:r>
            <a:r>
              <a:rPr lang="ka-GE" sz="2400" dirty="0" smtClean="0"/>
              <a:t>. </a:t>
            </a:r>
            <a:r>
              <a:rPr lang="ru-RU" sz="2400" dirty="0" smtClean="0"/>
              <a:t>Субтропический климат, свежий морской воздух, инфраструктура морского курорта, сочетание гор и моря делает Батуми уникальным. Сегодня Батуми является важнейшим культурным, экономическим и туристическим центром Грузии</a:t>
            </a:r>
            <a:r>
              <a:rPr lang="ka-GE" sz="2400" dirty="0" smtClean="0"/>
              <a:t>. </a:t>
            </a:r>
            <a:endParaRPr lang="ru-RU" sz="2400" dirty="0"/>
          </a:p>
        </p:txBody>
      </p:sp>
      <p:pic>
        <p:nvPicPr>
          <p:cNvPr id="9" name="Содержимое 8" descr="batumi_city_tour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251520" y="3068960"/>
            <a:ext cx="4176464" cy="324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12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573670" y="3086962"/>
            <a:ext cx="4176464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8367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Туристический и Бизнес-центр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24544" y="620689"/>
            <a:ext cx="6912768" cy="41044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    </a:t>
            </a:r>
            <a:r>
              <a:rPr lang="ru-RU" sz="2400" dirty="0" smtClean="0"/>
              <a:t>С 28 марта 2017 года</a:t>
            </a:r>
            <a:r>
              <a:rPr lang="en-US" sz="2400" dirty="0" smtClean="0"/>
              <a:t>,</a:t>
            </a:r>
            <a:r>
              <a:rPr lang="ru-RU" sz="2400" dirty="0" smtClean="0"/>
              <a:t> Грузия получила либеральный упрощенный без визовый режим с </a:t>
            </a:r>
            <a:r>
              <a:rPr lang="ru-RU" sz="2800" b="1" dirty="0" smtClean="0">
                <a:solidFill>
                  <a:srgbClr val="FF0000"/>
                </a:solidFill>
              </a:rPr>
              <a:t>94 странами</a:t>
            </a:r>
            <a:r>
              <a:rPr lang="ru-RU" sz="2400" dirty="0" smtClean="0"/>
              <a:t>, с международным воздушными, железнодорожными, морскими и автомобильными коммуникациями;</a:t>
            </a:r>
            <a:r>
              <a:rPr lang="en-US" sz="1800" dirty="0" smtClean="0"/>
              <a:t>    </a:t>
            </a:r>
            <a:r>
              <a:rPr lang="ka-GE" sz="1800" dirty="0" smtClean="0"/>
              <a:t>  </a:t>
            </a:r>
            <a:endParaRPr lang="en-US" sz="2000" dirty="0" smtClean="0"/>
          </a:p>
          <a:p>
            <a:pPr>
              <a:buNone/>
            </a:pPr>
            <a:r>
              <a:rPr lang="ru-RU" sz="2400" dirty="0" smtClean="0"/>
              <a:t>     В Батуми уже представлены международные гостиничные бренды - </a:t>
            </a:r>
            <a:r>
              <a:rPr lang="ru-RU" sz="2800" b="1" dirty="0" err="1" smtClean="0">
                <a:solidFill>
                  <a:srgbClr val="FF0000"/>
                </a:solidFill>
              </a:rPr>
              <a:t>Radisson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Sheraton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Hilton</a:t>
            </a:r>
            <a:r>
              <a:rPr lang="ru-RU" sz="2400" dirty="0" smtClean="0"/>
              <a:t>, а также торговые центры, многофункциональные квартиры, бизнес центры, офисы и жилые здания.</a:t>
            </a:r>
            <a:endParaRPr lang="ru-RU" sz="2800" dirty="0"/>
          </a:p>
        </p:txBody>
      </p:sp>
      <p:pic>
        <p:nvPicPr>
          <p:cNvPr id="4" name="Рисунок 3" descr="3a0b8d82a82162b82434fe351b5a9916.jpe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300402" y="4756618"/>
            <a:ext cx="5335994" cy="2425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8420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6660232" y="1268760"/>
            <a:ext cx="2942156" cy="2391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47017354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6300192" y="3933056"/>
            <a:ext cx="353493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Батуми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4644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Уникальность Батуми заключается в том, что всего за несколько часов вы сможете насладиться как морскими, так и горнолыжными курортами. Грузию можно сравнить и со швейцарскими курортами.</a:t>
            </a:r>
            <a:endParaRPr lang="ru-RU" dirty="0"/>
          </a:p>
        </p:txBody>
      </p:sp>
      <p:pic>
        <p:nvPicPr>
          <p:cNvPr id="4" name="Рисунок 3" descr="o-PEOPLE-SKIING-facebook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179512" y="3404170"/>
            <a:ext cx="4320480" cy="29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4114913_10207257441656319_3772130974744124626_o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4644008" y="3429000"/>
            <a:ext cx="431757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Батуми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686800" cy="5001419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     Ни для кого не является секретом, что в Батуми в последние годы обрела огромную популярность среди многих туристов и иностранных инвесторов. Такому подъему туризма и зарубежных инвестиций поспособствовали позитивные изменения в стране, щедрое финансирование властями туристической сферы, легендарное радушие жителей и богатейшие природные ресурсы</a:t>
            </a:r>
            <a:r>
              <a:rPr lang="ka-GE" sz="2400" dirty="0" smtClean="0"/>
              <a:t>.</a:t>
            </a:r>
            <a:endParaRPr lang="ru-RU" dirty="0"/>
          </a:p>
        </p:txBody>
      </p:sp>
      <p:pic>
        <p:nvPicPr>
          <p:cNvPr id="4" name="Рисунок 3" descr="1454521123-92651bfc24ce5b3c7abcb75d34c105e5.jpe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179512" y="3573016"/>
            <a:ext cx="4326661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76374391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4644008" y="3573016"/>
            <a:ext cx="4320480" cy="2860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683</Words>
  <Application>Microsoft Office PowerPoint</Application>
  <PresentationFormat>Экран (4:3)</PresentationFormat>
  <Paragraphs>71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Photo Editor Photo</vt:lpstr>
      <vt:lpstr>   Здравствуйте!  </vt:lpstr>
      <vt:lpstr> ГРУЗИЯ</vt:lpstr>
      <vt:lpstr>Слайд 3</vt:lpstr>
      <vt:lpstr>Грузия – страна теплого солнца и выгодных решений!   </vt:lpstr>
      <vt:lpstr>Слайд 5</vt:lpstr>
      <vt:lpstr>Слайд 6</vt:lpstr>
      <vt:lpstr>Туристический и Бизнес-центр</vt:lpstr>
      <vt:lpstr>Батуми</vt:lpstr>
      <vt:lpstr>Батуми</vt:lpstr>
      <vt:lpstr>Слайд 10</vt:lpstr>
      <vt:lpstr>Выгодная Инвестиция</vt:lpstr>
      <vt:lpstr>Слайд 12</vt:lpstr>
      <vt:lpstr>“Elt Building”</vt:lpstr>
      <vt:lpstr>Слайд 14</vt:lpstr>
      <vt:lpstr>Слайд 15</vt:lpstr>
      <vt:lpstr>“Sunrise” в Батуми</vt:lpstr>
      <vt:lpstr>“Sunrise”</vt:lpstr>
      <vt:lpstr>Наши Приоритеты</vt:lpstr>
      <vt:lpstr>1. Месторасположение;</vt:lpstr>
      <vt:lpstr>2. Подземный и открытый паркинг;</vt:lpstr>
      <vt:lpstr>3. Цитрусовый двор с площадями и детскими аттракционами;</vt:lpstr>
      <vt:lpstr>4. Тепловой, изолированный фасад с тепло непроводящими стеклами;</vt:lpstr>
      <vt:lpstr>5. Коммерческие поместья для разного использования; (Ресторан, рынок, Химия)</vt:lpstr>
      <vt:lpstr>6. Рецепция; (Круглосуточная административная служба с видеонаблюдением и охранной сигнализацией)</vt:lpstr>
      <vt:lpstr>7. Зал для Конференции;</vt:lpstr>
      <vt:lpstr>8. Высококачественные лифты и современные системные связи;</vt:lpstr>
      <vt:lpstr>9. Сауна и Фитнес центры;</vt:lpstr>
      <vt:lpstr>10. Пожарная безопасность; (Пожарные ящики, запасы воды, план эвакуации, пожарная сигнализация)</vt:lpstr>
      <vt:lpstr>11. Хорошо оборудованная и озелененная веранда с открытым бассейном, джакузи, летним кинотеатром и кафе-баром ;</vt:lpstr>
      <vt:lpstr>12. Прокат автомобилей,  и велосипедов на месте;</vt:lpstr>
      <vt:lpstr>13. Электрический Автобус, сезонно;</vt:lpstr>
      <vt:lpstr>14. “Elt” Частный Пляж;</vt:lpstr>
      <vt:lpstr>15. Обслуживание - управление Апартаментами;</vt:lpstr>
      <vt:lpstr>16. Генератор;</vt:lpstr>
      <vt:lpstr>Слайд 35</vt:lpstr>
      <vt:lpstr>Основной целью компании ”Elt Building" является создание современной, комфортной, здоровой и безопасной среды для людей, которые будут пользоваться нашими услугами в текущих и будущих проектах.</vt:lpstr>
      <vt:lpstr>“Sunrise” - это место, где детали создают комфорт! </vt:lpstr>
      <vt:lpstr>Спасибо за внимание!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საქართველო</dc:title>
  <dc:creator>user 1</dc:creator>
  <cp:lastModifiedBy>user</cp:lastModifiedBy>
  <cp:revision>63</cp:revision>
  <dcterms:created xsi:type="dcterms:W3CDTF">2017-12-24T13:18:37Z</dcterms:created>
  <dcterms:modified xsi:type="dcterms:W3CDTF">2017-12-27T08:19:41Z</dcterms:modified>
</cp:coreProperties>
</file>