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64" r:id="rId2"/>
    <p:sldId id="257" r:id="rId3"/>
    <p:sldId id="256" r:id="rId4"/>
    <p:sldId id="258" r:id="rId5"/>
    <p:sldId id="260" r:id="rId6"/>
    <p:sldId id="259" r:id="rId7"/>
    <p:sldId id="261" r:id="rId8"/>
    <p:sldId id="263" r:id="rId9"/>
    <p:sldId id="262" r:id="rId10"/>
    <p:sldId id="266" r:id="rId11"/>
    <p:sldId id="267" r:id="rId12"/>
    <p:sldId id="270" r:id="rId13"/>
    <p:sldId id="268" r:id="rId14"/>
    <p:sldId id="269" r:id="rId15"/>
    <p:sldId id="271" r:id="rId16"/>
    <p:sldId id="272" r:id="rId17"/>
    <p:sldId id="292" r:id="rId18"/>
    <p:sldId id="274" r:id="rId19"/>
    <p:sldId id="273" r:id="rId20"/>
    <p:sldId id="275" r:id="rId21"/>
    <p:sldId id="276" r:id="rId22"/>
    <p:sldId id="277" r:id="rId23"/>
    <p:sldId id="285" r:id="rId24"/>
    <p:sldId id="278" r:id="rId25"/>
    <p:sldId id="279" r:id="rId26"/>
    <p:sldId id="280" r:id="rId27"/>
    <p:sldId id="281" r:id="rId28"/>
    <p:sldId id="282" r:id="rId29"/>
    <p:sldId id="283" r:id="rId30"/>
    <p:sldId id="284" r:id="rId31"/>
    <p:sldId id="286" r:id="rId32"/>
    <p:sldId id="291" r:id="rId33"/>
    <p:sldId id="287" r:id="rId34"/>
    <p:sldId id="288" r:id="rId35"/>
    <p:sldId id="289" r:id="rId36"/>
    <p:sldId id="290" r:id="rId3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94660"/>
  </p:normalViewPr>
  <p:slideViewPr>
    <p:cSldViewPr>
      <p:cViewPr varScale="1">
        <p:scale>
          <a:sx n="68" d="100"/>
          <a:sy n="68" d="100"/>
        </p:scale>
        <p:origin x="-141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DF10A9-6FD1-497D-BC77-84E5C4822FA6}" type="datetimeFigureOut">
              <a:rPr lang="ru-RU" smtClean="0"/>
              <a:pPr/>
              <a:t>27.12.2017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D2B0FB-449E-4D10-9874-4D4EEB648A32}"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27.12.2017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27.12.2017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27.12.2017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27.12.2017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27.12.2017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27.12.2017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27.12.2017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27.12.2017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27.12.2017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27.12.2017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27.12.2017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27.12.2017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74638"/>
            <a:ext cx="8820472" cy="1570186"/>
          </a:xfrm>
        </p:spPr>
        <p:txBody>
          <a:bodyPr>
            <a:normAutofit/>
          </a:bodyPr>
          <a:lstStyle/>
          <a:p>
            <a:r>
              <a:rPr lang="ka-GE" sz="5400" dirty="0" smtClean="0">
                <a:solidFill>
                  <a:srgbClr val="FF0000"/>
                </a:solidFill>
              </a:rPr>
              <a:t>   </a:t>
            </a:r>
            <a:r>
              <a:rPr lang="ka-GE" sz="5400" b="1" dirty="0" smtClean="0">
                <a:solidFill>
                  <a:srgbClr val="002060"/>
                </a:solidFill>
              </a:rPr>
              <a:t>მოგესალმებით! </a:t>
            </a:r>
            <a:r>
              <a:rPr lang="ka-GE" sz="5400" b="1" dirty="0" smtClean="0">
                <a:solidFill>
                  <a:srgbClr val="002060"/>
                </a:solidFill>
                <a:sym typeface="Wingdings" pitchFamily="2" charset="2"/>
              </a:rPr>
              <a:t> </a:t>
            </a:r>
            <a:endParaRPr lang="ru-RU" sz="5400" b="1" dirty="0">
              <a:solidFill>
                <a:srgbClr val="002060"/>
              </a:solidFill>
            </a:endParaRPr>
          </a:p>
        </p:txBody>
      </p:sp>
      <p:pic>
        <p:nvPicPr>
          <p:cNvPr id="5" name="Содержимое 4" descr="Рисунок1.jpg"/>
          <p:cNvPicPr>
            <a:picLocks noGrp="1" noChangeAspect="1"/>
          </p:cNvPicPr>
          <p:nvPr>
            <p:ph sz="half" idx="1"/>
          </p:nvPr>
        </p:nvPicPr>
        <p:blipFill>
          <a:blip r:embed="rId2" cstate="print">
            <a:lum contrast="20000"/>
          </a:blip>
          <a:stretch>
            <a:fillRect/>
          </a:stretch>
        </p:blipFill>
        <p:spPr>
          <a:xfrm>
            <a:off x="755576" y="2060848"/>
            <a:ext cx="7643192" cy="3046732"/>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0160822040945-Investment.jpeg"/>
          <p:cNvPicPr>
            <a:picLocks noGrp="1" noChangeAspect="1"/>
          </p:cNvPicPr>
          <p:nvPr>
            <p:ph idx="1"/>
          </p:nvPr>
        </p:nvPicPr>
        <p:blipFill>
          <a:blip r:embed="rId2" cstate="print">
            <a:lum bright="-10000"/>
          </a:blip>
          <a:stretch>
            <a:fillRect/>
          </a:stretch>
        </p:blipFill>
        <p:spPr>
          <a:xfrm>
            <a:off x="1115616" y="1988840"/>
            <a:ext cx="7143750" cy="4019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Рисунок1.jpg"/>
          <p:cNvPicPr>
            <a:picLocks noChangeAspect="1"/>
          </p:cNvPicPr>
          <p:nvPr/>
        </p:nvPicPr>
        <p:blipFill>
          <a:blip r:embed="rId3" cstate="print"/>
          <a:stretch>
            <a:fillRect/>
          </a:stretch>
        </p:blipFill>
        <p:spPr>
          <a:xfrm>
            <a:off x="2411760" y="188640"/>
            <a:ext cx="4306056" cy="144016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31640" y="4725144"/>
            <a:ext cx="6504384" cy="936103"/>
          </a:xfrm>
        </p:spPr>
        <p:txBody>
          <a:bodyPr rtlCol="0">
            <a:normAutofit/>
          </a:bodyPr>
          <a:lstStyle/>
          <a:p>
            <a:pPr indent="484188" eaLnBrk="1" fontAlgn="auto" hangingPunct="1">
              <a:spcAft>
                <a:spcPts val="0"/>
              </a:spcAft>
              <a:defRPr/>
            </a:pPr>
            <a:r>
              <a:rPr lang="ka-GE" sz="4800" b="1" dirty="0" smtClean="0">
                <a:solidFill>
                  <a:srgbClr val="FF0000"/>
                </a:solidFill>
                <a:effectLst>
                  <a:outerShdw blurRad="38100" dist="38100" dir="2700000" algn="tl">
                    <a:srgbClr val="000000"/>
                  </a:outerShdw>
                </a:effectLst>
              </a:rPr>
              <a:t>“ელთ ბილდინგი”</a:t>
            </a:r>
            <a:endParaRPr lang="ru-RU" sz="4800" b="1" dirty="0" smtClean="0">
              <a:solidFill>
                <a:srgbClr val="FF0000"/>
              </a:solidFill>
              <a:effectLst>
                <a:outerShdw blurRad="38100" dist="38100" dir="2700000" algn="tl">
                  <a:srgbClr val="000000"/>
                </a:outerShdw>
              </a:effectLst>
            </a:endParaRPr>
          </a:p>
        </p:txBody>
      </p:sp>
      <p:sp>
        <p:nvSpPr>
          <p:cNvPr id="2051" name="Подзаголовок 2"/>
          <p:cNvSpPr>
            <a:spLocks noGrp="1"/>
          </p:cNvSpPr>
          <p:nvPr>
            <p:ph type="subTitle" idx="1"/>
          </p:nvPr>
        </p:nvSpPr>
        <p:spPr>
          <a:xfrm>
            <a:off x="1547664" y="3861048"/>
            <a:ext cx="6310313" cy="864096"/>
          </a:xfrm>
        </p:spPr>
        <p:txBody>
          <a:bodyPr>
            <a:normAutofit/>
          </a:bodyPr>
          <a:lstStyle/>
          <a:p>
            <a:r>
              <a:rPr lang="ka-GE" sz="4400" b="1" dirty="0" smtClean="0">
                <a:solidFill>
                  <a:srgbClr val="002060"/>
                </a:solidFill>
              </a:rPr>
              <a:t>სამშენებლო კომპანია </a:t>
            </a:r>
          </a:p>
        </p:txBody>
      </p:sp>
      <p:sp>
        <p:nvSpPr>
          <p:cNvPr id="2052" name="TextBox 3"/>
          <p:cNvSpPr txBox="1">
            <a:spLocks noChangeArrowheads="1"/>
          </p:cNvSpPr>
          <p:nvPr/>
        </p:nvSpPr>
        <p:spPr bwMode="auto">
          <a:xfrm>
            <a:off x="2667000" y="5733256"/>
            <a:ext cx="3581400" cy="523220"/>
          </a:xfrm>
          <a:prstGeom prst="rect">
            <a:avLst/>
          </a:prstGeom>
          <a:noFill/>
          <a:ln w="9525">
            <a:noFill/>
            <a:miter lim="800000"/>
            <a:headEnd/>
            <a:tailEnd/>
          </a:ln>
        </p:spPr>
        <p:txBody>
          <a:bodyPr wrap="square">
            <a:spAutoFit/>
          </a:bodyPr>
          <a:lstStyle/>
          <a:p>
            <a:pPr algn="ctr" eaLnBrk="0" hangingPunct="0"/>
            <a:r>
              <a:rPr lang="ka-GE" sz="2800" b="1" dirty="0">
                <a:solidFill>
                  <a:srgbClr val="002060"/>
                </a:solidFill>
              </a:rPr>
              <a:t>2017 </a:t>
            </a:r>
            <a:endParaRPr lang="en-US" sz="2800" b="1" dirty="0">
              <a:solidFill>
                <a:srgbClr val="002060"/>
              </a:solidFill>
            </a:endParaRPr>
          </a:p>
        </p:txBody>
      </p:sp>
      <p:pic>
        <p:nvPicPr>
          <p:cNvPr id="2053" name="Рисунок 5" descr="elt building.jpg"/>
          <p:cNvPicPr>
            <a:picLocks noChangeAspect="1"/>
          </p:cNvPicPr>
          <p:nvPr/>
        </p:nvPicPr>
        <p:blipFill>
          <a:blip r:embed="rId2" cstate="print">
            <a:lum bright="-10000" contrast="30000"/>
          </a:blip>
          <a:srcRect/>
          <a:stretch>
            <a:fillRect/>
          </a:stretch>
        </p:blipFill>
        <p:spPr bwMode="auto">
          <a:xfrm>
            <a:off x="685800" y="381000"/>
            <a:ext cx="7735888"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advClick="0">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title"/>
          </p:nvPr>
        </p:nvSpPr>
        <p:spPr>
          <a:xfrm flipV="1">
            <a:off x="457200" y="-762000"/>
            <a:ext cx="8229600" cy="457200"/>
          </a:xfrm>
        </p:spPr>
        <p:txBody>
          <a:bodyPr>
            <a:normAutofit fontScale="90000"/>
          </a:bodyPr>
          <a:lstStyle/>
          <a:p>
            <a:endParaRPr lang="ru-RU" b="1" smtClean="0">
              <a:solidFill>
                <a:srgbClr val="FF0000"/>
              </a:solidFill>
            </a:endParaRPr>
          </a:p>
        </p:txBody>
      </p:sp>
      <p:sp>
        <p:nvSpPr>
          <p:cNvPr id="3075" name="Содержимое 3"/>
          <p:cNvSpPr>
            <a:spLocks noGrp="1"/>
          </p:cNvSpPr>
          <p:nvPr>
            <p:ph idx="1"/>
          </p:nvPr>
        </p:nvSpPr>
        <p:spPr>
          <a:xfrm>
            <a:off x="-252536" y="228600"/>
            <a:ext cx="5184576" cy="6629400"/>
          </a:xfrm>
        </p:spPr>
        <p:txBody>
          <a:bodyPr>
            <a:normAutofit/>
          </a:bodyPr>
          <a:lstStyle/>
          <a:p>
            <a:pPr>
              <a:buFont typeface="Arial" charset="0"/>
              <a:buNone/>
            </a:pPr>
            <a:r>
              <a:rPr lang="ka-GE" sz="2400" b="1" dirty="0" smtClean="0">
                <a:solidFill>
                  <a:srgbClr val="FF0000"/>
                </a:solidFill>
              </a:rPr>
              <a:t>    “ელთ ბილდინგი”</a:t>
            </a:r>
            <a:r>
              <a:rPr lang="ka-GE" sz="2400" dirty="0" smtClean="0">
                <a:solidFill>
                  <a:srgbClr val="FF0000"/>
                </a:solidFill>
              </a:rPr>
              <a:t> </a:t>
            </a:r>
            <a:r>
              <a:rPr lang="ka-GE" sz="2400" dirty="0" smtClean="0">
                <a:solidFill>
                  <a:schemeClr val="tx1">
                    <a:lumMod val="95000"/>
                    <a:lumOff val="5000"/>
                  </a:schemeClr>
                </a:solidFill>
              </a:rPr>
              <a:t>არის სამშენებლო დეველოპერული კომპანია, რომელიც იწყებს სამშენებლო აქტივობებს ქართულ ბაზარზე</a:t>
            </a:r>
            <a:r>
              <a:rPr lang="en-US" sz="2400" dirty="0" smtClean="0"/>
              <a:t>. </a:t>
            </a:r>
            <a:r>
              <a:rPr lang="ka-GE" sz="2400" dirty="0" smtClean="0"/>
              <a:t>კომპანიის მიზანია აპარტამენტებისა და სასტუმროს ტიპის  საცხოვრებელი კომპლექსების მშენებლობა.</a:t>
            </a:r>
            <a:endParaRPr lang="en-US" sz="2400" dirty="0" smtClean="0"/>
          </a:p>
        </p:txBody>
      </p:sp>
      <p:pic>
        <p:nvPicPr>
          <p:cNvPr id="6" name="Рисунок 5" descr="file-20170526-6367-1wk6ctf.jpg"/>
          <p:cNvPicPr>
            <a:picLocks noChangeAspect="1"/>
          </p:cNvPicPr>
          <p:nvPr/>
        </p:nvPicPr>
        <p:blipFill>
          <a:blip r:embed="rId2" cstate="print">
            <a:lum bright="-10000"/>
          </a:blip>
          <a:stretch>
            <a:fillRect/>
          </a:stretch>
        </p:blipFill>
        <p:spPr>
          <a:xfrm>
            <a:off x="2987824" y="3501008"/>
            <a:ext cx="5688632" cy="3118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Investment-real-estate-1.jpg"/>
          <p:cNvPicPr>
            <a:picLocks noChangeAspect="1"/>
          </p:cNvPicPr>
          <p:nvPr/>
        </p:nvPicPr>
        <p:blipFill>
          <a:blip r:embed="rId3" cstate="print">
            <a:lum bright="-10000"/>
          </a:blip>
          <a:stretch>
            <a:fillRect/>
          </a:stretch>
        </p:blipFill>
        <p:spPr>
          <a:xfrm>
            <a:off x="4860032" y="332656"/>
            <a:ext cx="3933825" cy="2771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descr="18835617_296962697380702_7115930862059211000_n.jpg"/>
          <p:cNvPicPr>
            <a:picLocks noChangeAspect="1"/>
          </p:cNvPicPr>
          <p:nvPr/>
        </p:nvPicPr>
        <p:blipFill>
          <a:blip r:embed="rId4" cstate="print">
            <a:lum contrast="20000"/>
          </a:blip>
          <a:stretch>
            <a:fillRect/>
          </a:stretch>
        </p:blipFill>
        <p:spPr>
          <a:xfrm>
            <a:off x="179512" y="4005064"/>
            <a:ext cx="2529408" cy="2492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a:xfrm>
            <a:off x="457200" y="-762000"/>
            <a:ext cx="8229600" cy="230560"/>
          </a:xfrm>
        </p:spPr>
        <p:txBody>
          <a:bodyPr>
            <a:normAutofit fontScale="90000"/>
          </a:bodyPr>
          <a:lstStyle/>
          <a:p>
            <a:endParaRPr lang="ru-RU" dirty="0" smtClean="0"/>
          </a:p>
        </p:txBody>
      </p:sp>
      <p:sp>
        <p:nvSpPr>
          <p:cNvPr id="19459" name="Содержимое 2"/>
          <p:cNvSpPr>
            <a:spLocks noGrp="1"/>
          </p:cNvSpPr>
          <p:nvPr>
            <p:ph idx="1"/>
          </p:nvPr>
        </p:nvSpPr>
        <p:spPr>
          <a:xfrm>
            <a:off x="251520" y="188640"/>
            <a:ext cx="6120680" cy="6669360"/>
          </a:xfrm>
        </p:spPr>
        <p:txBody>
          <a:bodyPr>
            <a:normAutofit/>
          </a:bodyPr>
          <a:lstStyle/>
          <a:p>
            <a:pPr>
              <a:buNone/>
            </a:pPr>
            <a:r>
              <a:rPr lang="en-US" sz="3400" b="1" dirty="0" smtClean="0">
                <a:solidFill>
                  <a:srgbClr val="FF0000"/>
                </a:solidFill>
              </a:rPr>
              <a:t>   </a:t>
            </a:r>
            <a:r>
              <a:rPr lang="ka-GE" sz="3400" b="1" dirty="0" smtClean="0">
                <a:solidFill>
                  <a:srgbClr val="FF0000"/>
                </a:solidFill>
              </a:rPr>
              <a:t>“მთავარი სპონსორები და მხარდამჭერები ” </a:t>
            </a:r>
          </a:p>
          <a:p>
            <a:pPr>
              <a:buNone/>
            </a:pPr>
            <a:r>
              <a:rPr lang="ka-GE" sz="3400" b="1" dirty="0" smtClean="0">
                <a:solidFill>
                  <a:srgbClr val="FF0000"/>
                </a:solidFill>
              </a:rPr>
              <a:t>    </a:t>
            </a:r>
          </a:p>
          <a:p>
            <a:pPr>
              <a:buNone/>
            </a:pPr>
            <a:endParaRPr lang="en-US" dirty="0" smtClean="0"/>
          </a:p>
          <a:p>
            <a:pPr>
              <a:buFont typeface="Wingdings" pitchFamily="2" charset="2"/>
              <a:buChar char="Ø"/>
            </a:pPr>
            <a:r>
              <a:rPr lang="ka-GE" b="1" dirty="0" smtClean="0">
                <a:solidFill>
                  <a:srgbClr val="FF0000"/>
                </a:solidFill>
              </a:rPr>
              <a:t>ელთ კომპანი</a:t>
            </a:r>
            <a:endParaRPr lang="en-US" b="1" dirty="0" smtClean="0">
              <a:solidFill>
                <a:srgbClr val="FF0000"/>
              </a:solidFill>
            </a:endParaRPr>
          </a:p>
          <a:p>
            <a:pPr>
              <a:buFont typeface="Wingdings" pitchFamily="2" charset="2"/>
              <a:buChar char="Ø"/>
            </a:pPr>
            <a:r>
              <a:rPr lang="ka-GE" b="1" dirty="0" smtClean="0">
                <a:solidFill>
                  <a:srgbClr val="FF0000"/>
                </a:solidFill>
              </a:rPr>
              <a:t>როინვორლდი</a:t>
            </a:r>
            <a:endParaRPr lang="en-US" b="1" dirty="0" smtClean="0">
              <a:solidFill>
                <a:srgbClr val="FF0000"/>
              </a:solidFill>
            </a:endParaRPr>
          </a:p>
          <a:p>
            <a:pPr>
              <a:buFont typeface="Wingdings" pitchFamily="2" charset="2"/>
              <a:buChar char="Ø"/>
            </a:pPr>
            <a:r>
              <a:rPr lang="ka-GE" b="1" dirty="0" smtClean="0">
                <a:solidFill>
                  <a:srgbClr val="FF0000"/>
                </a:solidFill>
              </a:rPr>
              <a:t>ტერაბანკი</a:t>
            </a:r>
            <a:endParaRPr lang="en-US" b="1" dirty="0" smtClean="0">
              <a:solidFill>
                <a:srgbClr val="FF0000"/>
              </a:solidFill>
            </a:endParaRPr>
          </a:p>
          <a:p>
            <a:pPr>
              <a:buFont typeface="Wingdings" pitchFamily="2" charset="2"/>
              <a:buChar char="Ø"/>
            </a:pPr>
            <a:r>
              <a:rPr lang="ka-GE" b="1" dirty="0" smtClean="0">
                <a:solidFill>
                  <a:srgbClr val="FF0000"/>
                </a:solidFill>
              </a:rPr>
              <a:t>საქართველოს ბანკი</a:t>
            </a:r>
          </a:p>
          <a:p>
            <a:pPr>
              <a:buFont typeface="Wingdings" pitchFamily="2" charset="2"/>
              <a:buChar char="Ø"/>
            </a:pPr>
            <a:r>
              <a:rPr lang="ka-GE" b="1" dirty="0" smtClean="0">
                <a:solidFill>
                  <a:srgbClr val="FF0000"/>
                </a:solidFill>
              </a:rPr>
              <a:t>ესპანური დეველოპერული კომპანიები</a:t>
            </a:r>
            <a:endParaRPr lang="en-US" b="1" dirty="0" smtClean="0">
              <a:solidFill>
                <a:srgbClr val="FF0000"/>
              </a:solidFill>
            </a:endParaRPr>
          </a:p>
          <a:p>
            <a:pPr>
              <a:buNone/>
            </a:pPr>
            <a:r>
              <a:rPr lang="en-US" b="1" dirty="0" smtClean="0">
                <a:solidFill>
                  <a:srgbClr val="FF0000"/>
                </a:solidFill>
              </a:rPr>
              <a:t> </a:t>
            </a:r>
            <a:endParaRPr lang="ka-GE" b="1" dirty="0" smtClean="0">
              <a:solidFill>
                <a:srgbClr val="FF0000"/>
              </a:solidFill>
            </a:endParaRPr>
          </a:p>
          <a:p>
            <a:pPr>
              <a:buFont typeface="Arial" charset="0"/>
              <a:buNone/>
            </a:pPr>
            <a:endParaRPr lang="ka-GE" dirty="0" smtClean="0"/>
          </a:p>
        </p:txBody>
      </p:sp>
      <p:pic>
        <p:nvPicPr>
          <p:cNvPr id="4" name="Рисунок 3" descr="pic_20_1_s.jpg"/>
          <p:cNvPicPr>
            <a:picLocks noChangeAspect="1"/>
          </p:cNvPicPr>
          <p:nvPr/>
        </p:nvPicPr>
        <p:blipFill>
          <a:blip r:embed="rId2" cstate="print">
            <a:lum bright="-10000" contrast="20000"/>
          </a:blip>
          <a:stretch>
            <a:fillRect/>
          </a:stretch>
        </p:blipFill>
        <p:spPr>
          <a:xfrm>
            <a:off x="6444208" y="548680"/>
            <a:ext cx="2376264" cy="1782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roinworld_logo_dark (1).png"/>
          <p:cNvPicPr>
            <a:picLocks noChangeAspect="1"/>
          </p:cNvPicPr>
          <p:nvPr/>
        </p:nvPicPr>
        <p:blipFill>
          <a:blip r:embed="rId3" cstate="print">
            <a:lum bright="-10000" contrast="20000"/>
          </a:blip>
          <a:stretch>
            <a:fillRect/>
          </a:stretch>
        </p:blipFill>
        <p:spPr>
          <a:xfrm>
            <a:off x="3707904" y="1844824"/>
            <a:ext cx="2304256" cy="2210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terabank1.png"/>
          <p:cNvPicPr>
            <a:picLocks noChangeAspect="1"/>
          </p:cNvPicPr>
          <p:nvPr/>
        </p:nvPicPr>
        <p:blipFill>
          <a:blip r:embed="rId4" cstate="print">
            <a:lum bright="-10000" contrast="30000"/>
          </a:blip>
          <a:stretch>
            <a:fillRect/>
          </a:stretch>
        </p:blipFill>
        <p:spPr>
          <a:xfrm>
            <a:off x="5940152" y="5333222"/>
            <a:ext cx="2987824" cy="13283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AAEAAQAAAAAAAAI0AAAAJDk2MDc5N2JmLTc0NzQtNDY4Yi05NDIzLTMzNjI4NzViMDczMw.png"/>
          <p:cNvPicPr>
            <a:picLocks noChangeAspect="1"/>
          </p:cNvPicPr>
          <p:nvPr/>
        </p:nvPicPr>
        <p:blipFill>
          <a:blip r:embed="rId5" cstate="print">
            <a:lum bright="-10000" contrast="40000"/>
          </a:blip>
          <a:stretch>
            <a:fillRect/>
          </a:stretch>
        </p:blipFill>
        <p:spPr>
          <a:xfrm>
            <a:off x="6444208" y="2780928"/>
            <a:ext cx="2392660" cy="2088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rgbClr val="FF0000"/>
                </a:solidFill>
              </a:rPr>
              <a:t>“</a:t>
            </a:r>
            <a:r>
              <a:rPr lang="ka-GE" b="1" dirty="0" smtClean="0">
                <a:solidFill>
                  <a:srgbClr val="FF0000"/>
                </a:solidFill>
              </a:rPr>
              <a:t>სანრაიზი</a:t>
            </a:r>
            <a:r>
              <a:rPr lang="en-US" b="1" dirty="0" smtClean="0">
                <a:solidFill>
                  <a:srgbClr val="FF0000"/>
                </a:solidFill>
              </a:rPr>
              <a:t>”</a:t>
            </a:r>
            <a:r>
              <a:rPr lang="ka-GE" b="1" dirty="0" smtClean="0">
                <a:solidFill>
                  <a:srgbClr val="FF0000"/>
                </a:solidFill>
              </a:rPr>
              <a:t> </a:t>
            </a:r>
            <a:r>
              <a:rPr lang="en-US" b="1" dirty="0" smtClean="0">
                <a:solidFill>
                  <a:srgbClr val="FF0000"/>
                </a:solidFill>
              </a:rPr>
              <a:t> </a:t>
            </a:r>
            <a:r>
              <a:rPr lang="ka-GE" b="1" dirty="0" smtClean="0">
                <a:solidFill>
                  <a:srgbClr val="FF0000"/>
                </a:solidFill>
              </a:rPr>
              <a:t>ბათუმში</a:t>
            </a:r>
            <a:endParaRPr lang="ru-RU" b="1" dirty="0">
              <a:solidFill>
                <a:srgbClr val="FF0000"/>
              </a:solidFill>
            </a:endParaRPr>
          </a:p>
        </p:txBody>
      </p:sp>
      <p:pic>
        <p:nvPicPr>
          <p:cNvPr id="5" name="Содержимое 4" descr="23435719_1856639687891847_1295364633_n.jpg"/>
          <p:cNvPicPr>
            <a:picLocks noGrp="1" noChangeAspect="1"/>
          </p:cNvPicPr>
          <p:nvPr>
            <p:ph idx="1"/>
          </p:nvPr>
        </p:nvPicPr>
        <p:blipFill>
          <a:blip r:embed="rId2" cstate="print">
            <a:lum bright="10000" contrast="20000"/>
          </a:blip>
          <a:stretch>
            <a:fillRect/>
          </a:stretch>
        </p:blipFill>
        <p:spPr>
          <a:xfrm>
            <a:off x="800364" y="1600200"/>
            <a:ext cx="7543272"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395536" y="0"/>
            <a:ext cx="8229600" cy="908720"/>
          </a:xfrm>
        </p:spPr>
        <p:txBody>
          <a:bodyPr/>
          <a:lstStyle/>
          <a:p>
            <a:pPr algn="l"/>
            <a:r>
              <a:rPr lang="ka-GE" b="1" dirty="0" smtClean="0">
                <a:solidFill>
                  <a:srgbClr val="FF0000"/>
                </a:solidFill>
              </a:rPr>
              <a:t>“სანრაიზი</a:t>
            </a:r>
            <a:r>
              <a:rPr lang="en-US" b="1" dirty="0" smtClean="0">
                <a:solidFill>
                  <a:srgbClr val="FF0000"/>
                </a:solidFill>
              </a:rPr>
              <a:t>”</a:t>
            </a:r>
            <a:endParaRPr lang="ru-RU" dirty="0" smtClean="0"/>
          </a:p>
        </p:txBody>
      </p:sp>
      <p:sp>
        <p:nvSpPr>
          <p:cNvPr id="4099" name="Содержимое 2"/>
          <p:cNvSpPr>
            <a:spLocks noGrp="1"/>
          </p:cNvSpPr>
          <p:nvPr>
            <p:ph idx="1"/>
          </p:nvPr>
        </p:nvSpPr>
        <p:spPr>
          <a:xfrm>
            <a:off x="-324544" y="836712"/>
            <a:ext cx="5040560" cy="5832648"/>
          </a:xfrm>
        </p:spPr>
        <p:txBody>
          <a:bodyPr>
            <a:normAutofit fontScale="77500" lnSpcReduction="20000"/>
          </a:bodyPr>
          <a:lstStyle/>
          <a:p>
            <a:pPr>
              <a:buFont typeface="Arial" charset="0"/>
              <a:buNone/>
            </a:pPr>
            <a:r>
              <a:rPr lang="ka-GE" sz="3600" dirty="0" smtClean="0"/>
              <a:t>    </a:t>
            </a:r>
            <a:r>
              <a:rPr lang="ka-GE" sz="3600" b="1" dirty="0" smtClean="0">
                <a:solidFill>
                  <a:srgbClr val="FF0000"/>
                </a:solidFill>
              </a:rPr>
              <a:t>“ელთ ბილდინგი” </a:t>
            </a:r>
            <a:r>
              <a:rPr lang="ka-GE" sz="3600" dirty="0" smtClean="0"/>
              <a:t>წარმოგიდგენთ ახალ, ინოვაციური სტანდარტებით შექმნილ, მრავალფუნქციურ საცხოვრებელ კომპლექსს </a:t>
            </a:r>
            <a:r>
              <a:rPr lang="ka-GE" sz="3600" b="1" dirty="0" smtClean="0">
                <a:solidFill>
                  <a:srgbClr val="FF0000"/>
                </a:solidFill>
              </a:rPr>
              <a:t>“სანრაიზი”. </a:t>
            </a:r>
          </a:p>
          <a:p>
            <a:pPr>
              <a:buFont typeface="Arial" charset="0"/>
              <a:buNone/>
            </a:pPr>
            <a:r>
              <a:rPr lang="ka-GE" sz="3600" dirty="0" smtClean="0">
                <a:solidFill>
                  <a:srgbClr val="FF0000"/>
                </a:solidFill>
              </a:rPr>
              <a:t>    </a:t>
            </a:r>
            <a:r>
              <a:rPr lang="ka-GE" sz="3600" dirty="0" smtClean="0"/>
              <a:t>ახალ ბულვარში, პირდაპირ ზღვის სანაპიროზე, </a:t>
            </a:r>
          </a:p>
          <a:p>
            <a:pPr>
              <a:buFont typeface="Arial" charset="0"/>
              <a:buNone/>
            </a:pPr>
            <a:r>
              <a:rPr lang="ka-GE" sz="3600" b="1" dirty="0" smtClean="0">
                <a:solidFill>
                  <a:srgbClr val="FF0000"/>
                </a:solidFill>
              </a:rPr>
              <a:t>    ბინები 26 კვ.მეტრიდან</a:t>
            </a:r>
            <a:r>
              <a:rPr lang="ka-GE" sz="3600" dirty="0" smtClean="0"/>
              <a:t>,  აპარტამენტებითა და სხვადასხვა გამაჯანსაღებელი ცენტრებით.</a:t>
            </a:r>
            <a:endParaRPr lang="ru-RU" sz="3600" dirty="0" smtClean="0"/>
          </a:p>
          <a:p>
            <a:pPr>
              <a:buFont typeface="Arial" charset="0"/>
              <a:buNone/>
            </a:pPr>
            <a:endParaRPr lang="ru-RU" sz="3600" dirty="0" smtClean="0"/>
          </a:p>
        </p:txBody>
      </p:sp>
      <p:pic>
        <p:nvPicPr>
          <p:cNvPr id="7" name="Рисунок 6" descr="IMG_9490.PNG"/>
          <p:cNvPicPr>
            <a:picLocks noChangeAspect="1"/>
          </p:cNvPicPr>
          <p:nvPr/>
        </p:nvPicPr>
        <p:blipFill>
          <a:blip r:embed="rId2" cstate="print">
            <a:lum contrast="20000"/>
          </a:blip>
          <a:stretch>
            <a:fillRect/>
          </a:stretch>
        </p:blipFill>
        <p:spPr>
          <a:xfrm>
            <a:off x="4860032" y="-171400"/>
            <a:ext cx="5492560" cy="3744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descr="IMG_9491 - копия.PNG"/>
          <p:cNvPicPr>
            <a:picLocks noChangeAspect="1"/>
          </p:cNvPicPr>
          <p:nvPr/>
        </p:nvPicPr>
        <p:blipFill>
          <a:blip r:embed="rId3" cstate="print">
            <a:lum contrast="20000"/>
          </a:blip>
          <a:stretch>
            <a:fillRect/>
          </a:stretch>
        </p:blipFill>
        <p:spPr>
          <a:xfrm>
            <a:off x="4355976" y="3789040"/>
            <a:ext cx="5040560" cy="2839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a-GE" b="1" dirty="0" smtClean="0">
                <a:solidFill>
                  <a:srgbClr val="FF0000"/>
                </a:solidFill>
              </a:rPr>
              <a:t>ჩვენი პრიორიტეტები</a:t>
            </a:r>
            <a:endParaRPr lang="ru-RU" b="1" dirty="0">
              <a:solidFill>
                <a:srgbClr val="FF0000"/>
              </a:solidFill>
            </a:endParaRPr>
          </a:p>
        </p:txBody>
      </p:sp>
      <p:pic>
        <p:nvPicPr>
          <p:cNvPr id="6" name="Содержимое 5" descr="prioritylist.jpg__970x545_q85_crop_subsampling-2.jpg"/>
          <p:cNvPicPr>
            <a:picLocks noGrp="1" noChangeAspect="1"/>
          </p:cNvPicPr>
          <p:nvPr>
            <p:ph idx="1"/>
          </p:nvPr>
        </p:nvPicPr>
        <p:blipFill>
          <a:blip r:embed="rId2" cstate="print">
            <a:lum contrast="20000"/>
          </a:blip>
          <a:stretch>
            <a:fillRect/>
          </a:stretch>
        </p:blipFill>
        <p:spPr>
          <a:xfrm>
            <a:off x="544308" y="1600200"/>
            <a:ext cx="8055384"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a-GE" b="1" dirty="0" smtClean="0">
                <a:solidFill>
                  <a:srgbClr val="002060"/>
                </a:solidFill>
              </a:rPr>
              <a:t>1. მდებარეობა</a:t>
            </a:r>
            <a:endParaRPr lang="ru-RU" b="1" dirty="0">
              <a:solidFill>
                <a:srgbClr val="002060"/>
              </a:solidFill>
            </a:endParaRPr>
          </a:p>
        </p:txBody>
      </p:sp>
      <p:pic>
        <p:nvPicPr>
          <p:cNvPr id="4" name="Содержимое 3" descr="10017 - копия - копия.jpg"/>
          <p:cNvPicPr>
            <a:picLocks noChangeAspect="1"/>
          </p:cNvPicPr>
          <p:nvPr/>
        </p:nvPicPr>
        <p:blipFill>
          <a:blip r:embed="rId2" cstate="print">
            <a:lum contrast="20000"/>
          </a:blip>
          <a:stretch>
            <a:fillRect/>
          </a:stretch>
        </p:blipFill>
        <p:spPr>
          <a:xfrm>
            <a:off x="971600" y="1556792"/>
            <a:ext cx="7543272"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936104"/>
          </a:xfrm>
        </p:spPr>
        <p:txBody>
          <a:bodyPr>
            <a:normAutofit/>
          </a:bodyPr>
          <a:lstStyle/>
          <a:p>
            <a:r>
              <a:rPr lang="ka-GE" sz="4000" b="1" dirty="0" smtClean="0">
                <a:solidFill>
                  <a:srgbClr val="002060"/>
                </a:solidFill>
              </a:rPr>
              <a:t>2. მიწისქვეშა და ღია პარკინგი;</a:t>
            </a:r>
            <a:endParaRPr lang="ru-RU" sz="4000" b="1" dirty="0">
              <a:solidFill>
                <a:srgbClr val="002060"/>
              </a:solidFill>
            </a:endParaRPr>
          </a:p>
        </p:txBody>
      </p:sp>
      <p:pic>
        <p:nvPicPr>
          <p:cNvPr id="4" name="Содержимое 3" descr="3 (2).jpg"/>
          <p:cNvPicPr>
            <a:picLocks noGrp="1" noChangeAspect="1"/>
          </p:cNvPicPr>
          <p:nvPr>
            <p:ph idx="1"/>
          </p:nvPr>
        </p:nvPicPr>
        <p:blipFill>
          <a:blip r:embed="rId2" cstate="print">
            <a:lum bright="-10000"/>
          </a:blip>
          <a:stretch>
            <a:fillRect/>
          </a:stretch>
        </p:blipFill>
        <p:spPr>
          <a:xfrm>
            <a:off x="-1414976" y="1628800"/>
            <a:ext cx="5698944" cy="4104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2 (2).jpg"/>
          <p:cNvPicPr>
            <a:picLocks noChangeAspect="1"/>
          </p:cNvPicPr>
          <p:nvPr/>
        </p:nvPicPr>
        <p:blipFill>
          <a:blip r:embed="rId3" cstate="print">
            <a:lum bright="-10000"/>
          </a:blip>
          <a:stretch>
            <a:fillRect/>
          </a:stretch>
        </p:blipFill>
        <p:spPr>
          <a:xfrm>
            <a:off x="4716016" y="1628800"/>
            <a:ext cx="5857652" cy="4104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ka-GE" sz="3200" b="1" dirty="0" smtClean="0">
                <a:solidFill>
                  <a:srgbClr val="002060"/>
                </a:solidFill>
              </a:rPr>
              <a:t>3. ციტრუსოვანი ეზო სკვერითა და </a:t>
            </a:r>
            <a:br>
              <a:rPr lang="ka-GE" sz="3200" b="1" dirty="0" smtClean="0">
                <a:solidFill>
                  <a:srgbClr val="002060"/>
                </a:solidFill>
              </a:rPr>
            </a:br>
            <a:r>
              <a:rPr lang="ka-GE" sz="3200" b="1" dirty="0" smtClean="0">
                <a:solidFill>
                  <a:srgbClr val="002060"/>
                </a:solidFill>
              </a:rPr>
              <a:t>საბავშვო ატრაქციონებით;</a:t>
            </a:r>
            <a:endParaRPr lang="ru-RU" sz="3200" b="1" dirty="0">
              <a:solidFill>
                <a:srgbClr val="002060"/>
              </a:solidFill>
            </a:endParaRPr>
          </a:p>
        </p:txBody>
      </p:sp>
      <p:pic>
        <p:nvPicPr>
          <p:cNvPr id="4" name="Содержимое 3" descr="10013.jpg"/>
          <p:cNvPicPr>
            <a:picLocks noGrp="1" noChangeAspect="1"/>
          </p:cNvPicPr>
          <p:nvPr>
            <p:ph idx="1"/>
          </p:nvPr>
        </p:nvPicPr>
        <p:blipFill>
          <a:blip r:embed="rId2" cstate="print">
            <a:lum bright="10000" contrast="20000"/>
          </a:blip>
          <a:stretch>
            <a:fillRect/>
          </a:stretch>
        </p:blipFill>
        <p:spPr>
          <a:xfrm>
            <a:off x="800364" y="1600200"/>
            <a:ext cx="7543272"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3"/>
          <p:cNvSpPr>
            <a:spLocks noGrp="1" noChangeArrowheads="1"/>
          </p:cNvSpPr>
          <p:nvPr>
            <p:ph type="title"/>
          </p:nvPr>
        </p:nvSpPr>
        <p:spPr/>
        <p:txBody>
          <a:bodyPr rtlCol="0" anchor="t">
            <a:normAutofit/>
          </a:bodyPr>
          <a:lstStyle/>
          <a:p>
            <a:pPr eaLnBrk="1" fontAlgn="auto" hangingPunct="1">
              <a:spcAft>
                <a:spcPts val="0"/>
              </a:spcAft>
              <a:defRPr/>
            </a:pPr>
            <a:r>
              <a:rPr lang="en-US" b="1" dirty="0" smtClean="0">
                <a:solidFill>
                  <a:srgbClr val="FF0000"/>
                </a:solidFill>
                <a:effectLst>
                  <a:outerShdw blurRad="38100" dist="38100" dir="2700000" algn="tl">
                    <a:srgbClr val="000000">
                      <a:alpha val="43137"/>
                    </a:srgbClr>
                  </a:outerShdw>
                </a:effectLst>
              </a:rPr>
              <a:t> </a:t>
            </a:r>
            <a:r>
              <a:rPr lang="ka-GE"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საქართველო</a:t>
            </a:r>
            <a:endParaRPr lang="en-US"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171" name="Rectangle 5"/>
          <p:cNvSpPr>
            <a:spLocks noGrp="1" noChangeArrowheads="1"/>
          </p:cNvSpPr>
          <p:nvPr>
            <p:ph sz="half" idx="1"/>
          </p:nvPr>
        </p:nvSpPr>
        <p:spPr>
          <a:xfrm>
            <a:off x="-180528" y="1143001"/>
            <a:ext cx="5976664" cy="2862064"/>
          </a:xfrm>
        </p:spPr>
        <p:txBody>
          <a:bodyPr>
            <a:normAutofit/>
          </a:bodyPr>
          <a:lstStyle/>
          <a:p>
            <a:pPr marL="990600" lvl="1" indent="-533400" eaLnBrk="1" hangingPunct="1">
              <a:lnSpc>
                <a:spcPct val="80000"/>
              </a:lnSpc>
              <a:spcBef>
                <a:spcPct val="0"/>
              </a:spcBef>
              <a:buFont typeface="Arial" charset="0"/>
              <a:buNone/>
              <a:defRPr/>
            </a:pPr>
            <a:endParaRPr lang="en-US" dirty="0" smtClean="0">
              <a:effectLst>
                <a:outerShdw blurRad="38100" dist="38100" dir="2700000" algn="tl">
                  <a:srgbClr val="010199"/>
                </a:outerShdw>
              </a:effectLst>
              <a:latin typeface="Times New Roman" pitchFamily="18" charset="0"/>
              <a:cs typeface="Times New Roman" pitchFamily="18" charset="0"/>
            </a:endParaRPr>
          </a:p>
          <a:p>
            <a:pPr marL="990600" lvl="1" indent="-533400" eaLnBrk="1" hangingPunct="1">
              <a:lnSpc>
                <a:spcPct val="80000"/>
              </a:lnSpc>
              <a:spcBef>
                <a:spcPct val="0"/>
              </a:spcBef>
              <a:buFont typeface="Arial" charset="0"/>
              <a:buNone/>
              <a:defRPr/>
            </a:pPr>
            <a:r>
              <a:rPr lang="ka-GE" sz="3200" dirty="0" smtClean="0">
                <a:effectLst>
                  <a:outerShdw blurRad="38100" dist="38100" dir="2700000" algn="tl">
                    <a:srgbClr val="010199"/>
                  </a:outerShdw>
                </a:effectLst>
                <a:latin typeface="Times New Roman" pitchFamily="18" charset="0"/>
                <a:cs typeface="Times New Roman" pitchFamily="18" charset="0"/>
              </a:rPr>
              <a:t>მოსახლეობა </a:t>
            </a:r>
            <a:r>
              <a:rPr lang="en-US" sz="3200" dirty="0" smtClean="0">
                <a:effectLst>
                  <a:outerShdw blurRad="38100" dist="38100" dir="2700000" algn="tl">
                    <a:srgbClr val="010199"/>
                  </a:outerShdw>
                </a:effectLst>
                <a:latin typeface="Times New Roman" pitchFamily="18" charset="0"/>
                <a:cs typeface="Times New Roman" pitchFamily="18" charset="0"/>
              </a:rPr>
              <a:t>- 5</a:t>
            </a:r>
            <a:r>
              <a:rPr lang="ka-GE" sz="3200" dirty="0" smtClean="0">
                <a:effectLst>
                  <a:outerShdw blurRad="38100" dist="38100" dir="2700000" algn="tl">
                    <a:srgbClr val="010199"/>
                  </a:outerShdw>
                </a:effectLst>
                <a:latin typeface="Times New Roman" pitchFamily="18" charset="0"/>
                <a:cs typeface="Times New Roman" pitchFamily="18" charset="0"/>
              </a:rPr>
              <a:t> </a:t>
            </a:r>
            <a:r>
              <a:rPr lang="en-US" sz="3200" dirty="0" smtClean="0">
                <a:effectLst>
                  <a:outerShdw blurRad="38100" dist="38100" dir="2700000" algn="tl">
                    <a:srgbClr val="010199"/>
                  </a:outerShdw>
                </a:effectLst>
                <a:latin typeface="Times New Roman" pitchFamily="18" charset="0"/>
                <a:cs typeface="Times New Roman" pitchFamily="18" charset="0"/>
              </a:rPr>
              <a:t>000</a:t>
            </a:r>
            <a:r>
              <a:rPr lang="ka-GE" sz="3200" dirty="0" smtClean="0">
                <a:effectLst>
                  <a:outerShdw blurRad="38100" dist="38100" dir="2700000" algn="tl">
                    <a:srgbClr val="010199"/>
                  </a:outerShdw>
                </a:effectLst>
                <a:latin typeface="Times New Roman" pitchFamily="18" charset="0"/>
                <a:cs typeface="Times New Roman" pitchFamily="18" charset="0"/>
              </a:rPr>
              <a:t> </a:t>
            </a:r>
            <a:r>
              <a:rPr lang="en-US" sz="3200" dirty="0" smtClean="0">
                <a:effectLst>
                  <a:outerShdw blurRad="38100" dist="38100" dir="2700000" algn="tl">
                    <a:srgbClr val="010199"/>
                  </a:outerShdw>
                </a:effectLst>
                <a:latin typeface="Times New Roman" pitchFamily="18" charset="0"/>
                <a:cs typeface="Times New Roman" pitchFamily="18" charset="0"/>
              </a:rPr>
              <a:t>000</a:t>
            </a:r>
            <a:r>
              <a:rPr lang="ka-GE" sz="3200" dirty="0" smtClean="0">
                <a:effectLst>
                  <a:outerShdw blurRad="38100" dist="38100" dir="2700000" algn="tl">
                    <a:srgbClr val="010199"/>
                  </a:outerShdw>
                </a:effectLst>
                <a:latin typeface="Times New Roman" pitchFamily="18" charset="0"/>
                <a:cs typeface="Times New Roman" pitchFamily="18" charset="0"/>
              </a:rPr>
              <a:t> </a:t>
            </a:r>
            <a:endParaRPr lang="en-US" sz="3200" dirty="0" smtClean="0">
              <a:effectLst>
                <a:outerShdw blurRad="38100" dist="38100" dir="2700000" algn="tl">
                  <a:srgbClr val="010199"/>
                </a:outerShdw>
              </a:effectLst>
              <a:latin typeface="Times New Roman" pitchFamily="18" charset="0"/>
              <a:cs typeface="Times New Roman" pitchFamily="18" charset="0"/>
            </a:endParaRPr>
          </a:p>
          <a:p>
            <a:pPr marL="990600" lvl="1" indent="-533400" eaLnBrk="1" hangingPunct="1">
              <a:lnSpc>
                <a:spcPct val="80000"/>
              </a:lnSpc>
              <a:spcBef>
                <a:spcPct val="0"/>
              </a:spcBef>
              <a:buFont typeface="Arial" charset="0"/>
              <a:buNone/>
              <a:defRPr/>
            </a:pPr>
            <a:endParaRPr lang="en-US" sz="3200" dirty="0" smtClean="0">
              <a:effectLst>
                <a:outerShdw blurRad="38100" dist="38100" dir="2700000" algn="tl">
                  <a:srgbClr val="010199"/>
                </a:outerShdw>
              </a:effectLst>
              <a:latin typeface="Times New Roman" pitchFamily="18" charset="0"/>
              <a:cs typeface="Times New Roman" pitchFamily="18" charset="0"/>
            </a:endParaRPr>
          </a:p>
          <a:p>
            <a:pPr marL="990600" lvl="1" indent="-533400" eaLnBrk="1" hangingPunct="1">
              <a:lnSpc>
                <a:spcPct val="80000"/>
              </a:lnSpc>
              <a:spcBef>
                <a:spcPct val="0"/>
              </a:spcBef>
              <a:buFont typeface="Arial" charset="0"/>
              <a:buNone/>
              <a:defRPr/>
            </a:pPr>
            <a:r>
              <a:rPr lang="ka-GE" sz="3200" dirty="0" smtClean="0">
                <a:effectLst>
                  <a:outerShdw blurRad="38100" dist="38100" dir="2700000" algn="tl">
                    <a:srgbClr val="010199"/>
                  </a:outerShdw>
                </a:effectLst>
                <a:latin typeface="Times New Roman" pitchFamily="18" charset="0"/>
                <a:cs typeface="Times New Roman" pitchFamily="18" charset="0"/>
              </a:rPr>
              <a:t>დედაქალაქი - თბილისი</a:t>
            </a:r>
            <a:endParaRPr lang="en-US" sz="3200" dirty="0" smtClean="0">
              <a:effectLst>
                <a:outerShdw blurRad="38100" dist="38100" dir="2700000" algn="tl">
                  <a:srgbClr val="010199"/>
                </a:outerShdw>
              </a:effectLst>
              <a:latin typeface="Times New Roman" pitchFamily="18" charset="0"/>
              <a:cs typeface="Times New Roman" pitchFamily="18" charset="0"/>
            </a:endParaRPr>
          </a:p>
          <a:p>
            <a:pPr marL="990600" lvl="1" indent="-533400" eaLnBrk="1" hangingPunct="1">
              <a:lnSpc>
                <a:spcPct val="80000"/>
              </a:lnSpc>
              <a:spcBef>
                <a:spcPct val="0"/>
              </a:spcBef>
              <a:buFont typeface="Arial" charset="0"/>
              <a:buNone/>
              <a:defRPr/>
            </a:pPr>
            <a:endParaRPr lang="en-US" dirty="0" smtClean="0">
              <a:effectLst>
                <a:outerShdw blurRad="38100" dist="38100" dir="2700000" algn="tl">
                  <a:srgbClr val="010199"/>
                </a:outerShdw>
              </a:effectLst>
              <a:latin typeface="Times New Roman" pitchFamily="18" charset="0"/>
              <a:cs typeface="Times New Roman" pitchFamily="18" charset="0"/>
            </a:endParaRPr>
          </a:p>
          <a:p>
            <a:pPr eaLnBrk="1" hangingPunct="1">
              <a:lnSpc>
                <a:spcPct val="80000"/>
              </a:lnSpc>
              <a:buFont typeface="Wingdings" pitchFamily="2" charset="2"/>
              <a:buNone/>
              <a:defRPr/>
            </a:pPr>
            <a:r>
              <a:rPr lang="en-US" sz="2400" i="1" dirty="0" smtClean="0"/>
              <a:t>	                          </a:t>
            </a:r>
          </a:p>
        </p:txBody>
      </p:sp>
      <p:pic>
        <p:nvPicPr>
          <p:cNvPr id="8" name="Content Placeholder 3" descr="georgian-flag.jpg"/>
          <p:cNvPicPr>
            <a:picLocks noChangeAspect="1" noChangeArrowheads="1"/>
          </p:cNvPicPr>
          <p:nvPr/>
        </p:nvPicPr>
        <p:blipFill>
          <a:blip r:embed="rId2" cstate="print">
            <a:lum bright="20000" contrast="40000"/>
          </a:blip>
          <a:srcRect/>
          <a:stretch>
            <a:fillRect/>
          </a:stretch>
        </p:blipFill>
        <p:spPr bwMode="auto">
          <a:xfrm rot="204855">
            <a:off x="3937339" y="3502392"/>
            <a:ext cx="4972807" cy="3016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descr="C:\Users\User\Desktop\ge)04g.jpg"/>
          <p:cNvPicPr>
            <a:picLocks noChangeAspect="1" noChangeArrowheads="1"/>
          </p:cNvPicPr>
          <p:nvPr/>
        </p:nvPicPr>
        <p:blipFill>
          <a:blip r:embed="rId3" cstate="email">
            <a:lum contrast="40000"/>
          </a:blip>
          <a:srcRect/>
          <a:stretch>
            <a:fillRect/>
          </a:stretch>
        </p:blipFill>
        <p:spPr bwMode="auto">
          <a:xfrm>
            <a:off x="467544" y="3573016"/>
            <a:ext cx="3024336" cy="25468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descr="680_58d9e91a841e4.jpg"/>
          <p:cNvPicPr>
            <a:picLocks noChangeAspect="1"/>
          </p:cNvPicPr>
          <p:nvPr/>
        </p:nvPicPr>
        <p:blipFill>
          <a:blip r:embed="rId4" cstate="print">
            <a:lum contrast="30000"/>
          </a:blip>
          <a:stretch>
            <a:fillRect/>
          </a:stretch>
        </p:blipFill>
        <p:spPr>
          <a:xfrm>
            <a:off x="5652120" y="1188914"/>
            <a:ext cx="3123286" cy="1952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1008112"/>
          </a:xfrm>
        </p:spPr>
        <p:txBody>
          <a:bodyPr>
            <a:normAutofit fontScale="90000"/>
          </a:bodyPr>
          <a:lstStyle/>
          <a:p>
            <a:r>
              <a:rPr lang="ka-GE" sz="3600" b="1" dirty="0" smtClean="0">
                <a:solidFill>
                  <a:srgbClr val="002060"/>
                </a:solidFill>
              </a:rPr>
              <a:t>4. თბო-იზოლირებული ფასადი;</a:t>
            </a:r>
            <a:r>
              <a:rPr lang="ka-GE" sz="3200" dirty="0" smtClean="0">
                <a:solidFill>
                  <a:srgbClr val="002060"/>
                </a:solidFill>
              </a:rPr>
              <a:t/>
            </a:r>
            <a:br>
              <a:rPr lang="ka-GE" sz="3200" dirty="0" smtClean="0">
                <a:solidFill>
                  <a:srgbClr val="002060"/>
                </a:solidFill>
              </a:rPr>
            </a:br>
            <a:r>
              <a:rPr lang="ka-GE" sz="2000" dirty="0" smtClean="0">
                <a:solidFill>
                  <a:srgbClr val="002060"/>
                </a:solidFill>
              </a:rPr>
              <a:t>(ცხაური, კონდენციონერის გარე ბლოკი, დრენაჟი, თბო–გაუმტარი შუშა)</a:t>
            </a:r>
            <a:endParaRPr lang="ru-RU" sz="3200" dirty="0">
              <a:solidFill>
                <a:srgbClr val="002060"/>
              </a:solidFill>
            </a:endParaRPr>
          </a:p>
        </p:txBody>
      </p:sp>
      <p:pic>
        <p:nvPicPr>
          <p:cNvPr id="8" name="Содержимое 7" descr="18700249_814222718738750_5802794674333049164_n.jpg"/>
          <p:cNvPicPr>
            <a:picLocks noGrp="1" noChangeAspect="1"/>
          </p:cNvPicPr>
          <p:nvPr>
            <p:ph idx="1"/>
          </p:nvPr>
        </p:nvPicPr>
        <p:blipFill>
          <a:blip r:embed="rId2" cstate="print">
            <a:lum contrast="10000"/>
          </a:blip>
          <a:stretch>
            <a:fillRect/>
          </a:stretch>
        </p:blipFill>
        <p:spPr>
          <a:xfrm>
            <a:off x="-972616" y="1340768"/>
            <a:ext cx="3960440" cy="5280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descr="18740591_814222592072096_4064670960776737841_n.jpg"/>
          <p:cNvPicPr>
            <a:picLocks noChangeAspect="1"/>
          </p:cNvPicPr>
          <p:nvPr/>
        </p:nvPicPr>
        <p:blipFill>
          <a:blip r:embed="rId3" cstate="print">
            <a:lum contrast="10000"/>
          </a:blip>
          <a:stretch>
            <a:fillRect/>
          </a:stretch>
        </p:blipFill>
        <p:spPr>
          <a:xfrm>
            <a:off x="5868144" y="1412776"/>
            <a:ext cx="3888432" cy="5184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descr="18698049_814222738738748_8155762917583543007_n.jpg"/>
          <p:cNvPicPr>
            <a:picLocks noChangeAspect="1"/>
          </p:cNvPicPr>
          <p:nvPr/>
        </p:nvPicPr>
        <p:blipFill>
          <a:blip r:embed="rId4" cstate="print">
            <a:lum contrast="10000"/>
          </a:blip>
          <a:stretch>
            <a:fillRect/>
          </a:stretch>
        </p:blipFill>
        <p:spPr>
          <a:xfrm>
            <a:off x="3203848" y="1268760"/>
            <a:ext cx="2452918" cy="2304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descr="18664456_814222655405423_5897607437560180599_n.jpg"/>
          <p:cNvPicPr>
            <a:picLocks noChangeAspect="1"/>
          </p:cNvPicPr>
          <p:nvPr/>
        </p:nvPicPr>
        <p:blipFill>
          <a:blip r:embed="rId5" cstate="print">
            <a:lum contrast="10000"/>
          </a:blip>
          <a:stretch>
            <a:fillRect/>
          </a:stretch>
        </p:blipFill>
        <p:spPr>
          <a:xfrm>
            <a:off x="3203848" y="3789040"/>
            <a:ext cx="2430270" cy="3240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340768"/>
          </a:xfrm>
        </p:spPr>
        <p:txBody>
          <a:bodyPr>
            <a:normAutofit fontScale="90000"/>
          </a:bodyPr>
          <a:lstStyle/>
          <a:p>
            <a:r>
              <a:rPr lang="ka-GE" sz="3600" b="1" dirty="0" smtClean="0">
                <a:solidFill>
                  <a:srgbClr val="002060"/>
                </a:solidFill>
              </a:rPr>
              <a:t>5. კომერციული ფართები </a:t>
            </a:r>
            <a:br>
              <a:rPr lang="ka-GE" sz="3600" b="1" dirty="0" smtClean="0">
                <a:solidFill>
                  <a:srgbClr val="002060"/>
                </a:solidFill>
              </a:rPr>
            </a:br>
            <a:r>
              <a:rPr lang="ka-GE" sz="3600" b="1" dirty="0" smtClean="0">
                <a:solidFill>
                  <a:srgbClr val="002060"/>
                </a:solidFill>
              </a:rPr>
              <a:t>სხვადასხვა დანიშნულებისათვის;</a:t>
            </a:r>
            <a:r>
              <a:rPr lang="ka-GE" sz="2800" dirty="0" smtClean="0">
                <a:solidFill>
                  <a:srgbClr val="002060"/>
                </a:solidFill>
              </a:rPr>
              <a:t/>
            </a:r>
            <a:br>
              <a:rPr lang="ka-GE" sz="2800" dirty="0" smtClean="0">
                <a:solidFill>
                  <a:srgbClr val="002060"/>
                </a:solidFill>
              </a:rPr>
            </a:br>
            <a:r>
              <a:rPr lang="ka-GE" sz="2800" dirty="0" smtClean="0">
                <a:solidFill>
                  <a:srgbClr val="002060"/>
                </a:solidFill>
              </a:rPr>
              <a:t>(რესტორანი, მარკეტი, აფთიაქი)</a:t>
            </a:r>
            <a:endParaRPr lang="ru-RU" sz="2800" dirty="0">
              <a:solidFill>
                <a:srgbClr val="002060"/>
              </a:solidFill>
            </a:endParaRPr>
          </a:p>
        </p:txBody>
      </p:sp>
      <p:pic>
        <p:nvPicPr>
          <p:cNvPr id="4" name="Содержимое 3" descr="restaurant.jpg"/>
          <p:cNvPicPr>
            <a:picLocks noGrp="1" noChangeAspect="1"/>
          </p:cNvPicPr>
          <p:nvPr>
            <p:ph idx="1"/>
          </p:nvPr>
        </p:nvPicPr>
        <p:blipFill>
          <a:blip r:embed="rId2" cstate="print">
            <a:lum contrast="10000"/>
          </a:blip>
          <a:stretch>
            <a:fillRect/>
          </a:stretch>
        </p:blipFill>
        <p:spPr>
          <a:xfrm>
            <a:off x="-1116632" y="1697018"/>
            <a:ext cx="6048672" cy="4396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supermarket.jpg"/>
          <p:cNvPicPr>
            <a:picLocks noChangeAspect="1"/>
          </p:cNvPicPr>
          <p:nvPr/>
        </p:nvPicPr>
        <p:blipFill>
          <a:blip r:embed="rId3" cstate="print">
            <a:lum contrast="10000"/>
          </a:blip>
          <a:stretch>
            <a:fillRect/>
          </a:stretch>
        </p:blipFill>
        <p:spPr>
          <a:xfrm>
            <a:off x="5148064" y="4221088"/>
            <a:ext cx="3708676" cy="2466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thuringowa-village-discount-drug-store-kirwan-4817-thumbnail.jpg"/>
          <p:cNvPicPr>
            <a:picLocks noChangeAspect="1"/>
          </p:cNvPicPr>
          <p:nvPr/>
        </p:nvPicPr>
        <p:blipFill>
          <a:blip r:embed="rId4" cstate="print">
            <a:lum contrast="20000"/>
          </a:blip>
          <a:stretch>
            <a:fillRect/>
          </a:stretch>
        </p:blipFill>
        <p:spPr>
          <a:xfrm>
            <a:off x="5292080" y="1466146"/>
            <a:ext cx="3456384" cy="2561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a-GE" b="1" dirty="0" smtClean="0">
                <a:solidFill>
                  <a:srgbClr val="002060"/>
                </a:solidFill>
              </a:rPr>
              <a:t>6. რესეფშენი;</a:t>
            </a:r>
            <a:br>
              <a:rPr lang="ka-GE" b="1" dirty="0" smtClean="0">
                <a:solidFill>
                  <a:srgbClr val="002060"/>
                </a:solidFill>
              </a:rPr>
            </a:br>
            <a:r>
              <a:rPr lang="ka-GE" sz="2400" b="1" dirty="0" smtClean="0">
                <a:solidFill>
                  <a:srgbClr val="002060"/>
                </a:solidFill>
              </a:rPr>
              <a:t>(</a:t>
            </a:r>
            <a:r>
              <a:rPr lang="ka-GE" sz="2700" dirty="0" smtClean="0">
                <a:solidFill>
                  <a:srgbClr val="002060"/>
                </a:solidFill>
              </a:rPr>
              <a:t>24 საათიანი ადმინისტრაციული მომსახურება, ვიდეო მონიტორინგითა და დაცვით)</a:t>
            </a:r>
            <a:endParaRPr lang="ru-RU" dirty="0">
              <a:solidFill>
                <a:srgbClr val="002060"/>
              </a:solidFill>
            </a:endParaRPr>
          </a:p>
        </p:txBody>
      </p:sp>
      <p:pic>
        <p:nvPicPr>
          <p:cNvPr id="4" name="Содержимое 3" descr="fvgdn.png"/>
          <p:cNvPicPr>
            <a:picLocks noGrp="1" noChangeAspect="1"/>
          </p:cNvPicPr>
          <p:nvPr>
            <p:ph idx="1"/>
          </p:nvPr>
        </p:nvPicPr>
        <p:blipFill>
          <a:blip r:embed="rId2" cstate="print">
            <a:lum contrast="20000"/>
          </a:blip>
          <a:stretch>
            <a:fillRect/>
          </a:stretch>
        </p:blipFill>
        <p:spPr>
          <a:xfrm>
            <a:off x="457200" y="1749086"/>
            <a:ext cx="8229600" cy="4228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ka-GE" b="1" dirty="0" smtClean="0">
                <a:solidFill>
                  <a:srgbClr val="002060"/>
                </a:solidFill>
              </a:rPr>
              <a:t>7. საკონფერენციო დარბაზი;</a:t>
            </a:r>
            <a:endParaRPr lang="ru-RU" b="1" dirty="0">
              <a:solidFill>
                <a:srgbClr val="002060"/>
              </a:solidFill>
            </a:endParaRPr>
          </a:p>
        </p:txBody>
      </p:sp>
      <p:pic>
        <p:nvPicPr>
          <p:cNvPr id="4" name="Содержимое 3" descr="5.jpg"/>
          <p:cNvPicPr>
            <a:picLocks noGrp="1" noChangeAspect="1"/>
          </p:cNvPicPr>
          <p:nvPr>
            <p:ph idx="1"/>
          </p:nvPr>
        </p:nvPicPr>
        <p:blipFill>
          <a:blip r:embed="rId2" cstate="print">
            <a:lum contrast="10000"/>
          </a:blip>
          <a:stretch>
            <a:fillRect/>
          </a:stretch>
        </p:blipFill>
        <p:spPr>
          <a:xfrm>
            <a:off x="1043608" y="1484784"/>
            <a:ext cx="7176177" cy="4781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1152128"/>
          </a:xfrm>
        </p:spPr>
        <p:txBody>
          <a:bodyPr>
            <a:noAutofit/>
          </a:bodyPr>
          <a:lstStyle/>
          <a:p>
            <a:r>
              <a:rPr lang="ka-GE" sz="3200" b="1" dirty="0" smtClean="0">
                <a:solidFill>
                  <a:srgbClr val="002060"/>
                </a:solidFill>
              </a:rPr>
              <a:t>8. მაღალი ხარისხის ლიფტები და თანამედროვე საკომუნიკაციო სისტემები;</a:t>
            </a:r>
            <a:endParaRPr lang="ru-RU" sz="3200" b="1" dirty="0">
              <a:solidFill>
                <a:srgbClr val="002060"/>
              </a:solidFill>
            </a:endParaRPr>
          </a:p>
        </p:txBody>
      </p:sp>
      <p:pic>
        <p:nvPicPr>
          <p:cNvPr id="4" name="Содержимое 3" descr="2013011016485973499.jpg"/>
          <p:cNvPicPr>
            <a:picLocks noGrp="1" noChangeAspect="1"/>
          </p:cNvPicPr>
          <p:nvPr>
            <p:ph idx="1"/>
          </p:nvPr>
        </p:nvPicPr>
        <p:blipFill>
          <a:blip r:embed="rId2" cstate="print">
            <a:lum bright="-10000" contrast="20000"/>
          </a:blip>
          <a:stretch>
            <a:fillRect/>
          </a:stretch>
        </p:blipFill>
        <p:spPr>
          <a:xfrm>
            <a:off x="323528" y="1988840"/>
            <a:ext cx="8533456" cy="3691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a-GE" b="1" dirty="0" smtClean="0">
                <a:solidFill>
                  <a:srgbClr val="002060"/>
                </a:solidFill>
              </a:rPr>
              <a:t>9. ფიტნესისა და საუნის გამაჯანსაღებელი ცენტრები;</a:t>
            </a:r>
            <a:endParaRPr lang="ru-RU" b="1" dirty="0">
              <a:solidFill>
                <a:srgbClr val="002060"/>
              </a:solidFill>
            </a:endParaRPr>
          </a:p>
        </p:txBody>
      </p:sp>
      <p:pic>
        <p:nvPicPr>
          <p:cNvPr id="7" name="Рисунок 6" descr="Eden Roc 02.jpg"/>
          <p:cNvPicPr>
            <a:picLocks noChangeAspect="1"/>
          </p:cNvPicPr>
          <p:nvPr/>
        </p:nvPicPr>
        <p:blipFill>
          <a:blip r:embed="rId2" cstate="print">
            <a:lum contrast="20000"/>
          </a:blip>
          <a:stretch>
            <a:fillRect/>
          </a:stretch>
        </p:blipFill>
        <p:spPr>
          <a:xfrm>
            <a:off x="3851920" y="1700808"/>
            <a:ext cx="6948264" cy="4632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Содержимое 8" descr="69f8a434bb45109225719ab21dde9d74.jpg"/>
          <p:cNvPicPr>
            <a:picLocks noGrp="1" noChangeAspect="1"/>
          </p:cNvPicPr>
          <p:nvPr>
            <p:ph idx="1"/>
          </p:nvPr>
        </p:nvPicPr>
        <p:blipFill>
          <a:blip r:embed="rId3" cstate="print">
            <a:lum contrast="20000"/>
          </a:blip>
          <a:stretch>
            <a:fillRect/>
          </a:stretch>
        </p:blipFill>
        <p:spPr>
          <a:xfrm>
            <a:off x="-828600" y="2132856"/>
            <a:ext cx="5852160" cy="3901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268760"/>
          </a:xfrm>
        </p:spPr>
        <p:txBody>
          <a:bodyPr>
            <a:normAutofit fontScale="90000"/>
          </a:bodyPr>
          <a:lstStyle/>
          <a:p>
            <a:r>
              <a:rPr lang="ka-GE" b="1" dirty="0" smtClean="0">
                <a:solidFill>
                  <a:srgbClr val="002060"/>
                </a:solidFill>
              </a:rPr>
              <a:t>10. სახანძრო უსაფრთხოება;</a:t>
            </a:r>
            <a:r>
              <a:rPr lang="ka-GE" dirty="0" smtClean="0">
                <a:solidFill>
                  <a:srgbClr val="002060"/>
                </a:solidFill>
              </a:rPr>
              <a:t/>
            </a:r>
            <a:br>
              <a:rPr lang="ka-GE" dirty="0" smtClean="0">
                <a:solidFill>
                  <a:srgbClr val="002060"/>
                </a:solidFill>
              </a:rPr>
            </a:br>
            <a:r>
              <a:rPr lang="ka-GE" sz="2700" dirty="0" smtClean="0">
                <a:solidFill>
                  <a:srgbClr val="002060"/>
                </a:solidFill>
              </a:rPr>
              <a:t>(</a:t>
            </a:r>
            <a:r>
              <a:rPr lang="ka-GE" sz="2200" dirty="0" smtClean="0">
                <a:solidFill>
                  <a:srgbClr val="002060"/>
                </a:solidFill>
              </a:rPr>
              <a:t>სახანძრო კარადები, წყლის რეზერვუარები, საევაკუაციო გეგმა, ინგლისური წარმოების ცეცხლმაქრი ფხვნილი)</a:t>
            </a:r>
            <a:endParaRPr lang="ru-RU" dirty="0">
              <a:solidFill>
                <a:srgbClr val="002060"/>
              </a:solidFill>
            </a:endParaRPr>
          </a:p>
        </p:txBody>
      </p:sp>
      <p:pic>
        <p:nvPicPr>
          <p:cNvPr id="4" name="Содержимое 3" descr="FireEvac_large.png"/>
          <p:cNvPicPr>
            <a:picLocks noGrp="1" noChangeAspect="1"/>
          </p:cNvPicPr>
          <p:nvPr>
            <p:ph idx="1"/>
          </p:nvPr>
        </p:nvPicPr>
        <p:blipFill>
          <a:blip r:embed="rId2" cstate="print">
            <a:lum bright="-10000" contrast="20000"/>
          </a:blip>
          <a:stretch>
            <a:fillRect/>
          </a:stretch>
        </p:blipFill>
        <p:spPr>
          <a:xfrm>
            <a:off x="3933466" y="3579706"/>
            <a:ext cx="5210534" cy="3278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pict--fire-alarm-fire-and-emergency-planning---vector-stencils-library.png--diagram-flowchart-example.png"/>
          <p:cNvPicPr>
            <a:picLocks noChangeAspect="1"/>
          </p:cNvPicPr>
          <p:nvPr/>
        </p:nvPicPr>
        <p:blipFill>
          <a:blip r:embed="rId3" cstate="print">
            <a:lum contrast="20000"/>
          </a:blip>
          <a:stretch>
            <a:fillRect/>
          </a:stretch>
        </p:blipFill>
        <p:spPr>
          <a:xfrm>
            <a:off x="323528" y="2060848"/>
            <a:ext cx="3418235" cy="4032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fire01.jpg"/>
          <p:cNvPicPr>
            <a:picLocks noChangeAspect="1"/>
          </p:cNvPicPr>
          <p:nvPr/>
        </p:nvPicPr>
        <p:blipFill>
          <a:blip r:embed="rId4" cstate="print">
            <a:lum contrast="20000"/>
          </a:blip>
          <a:stretch>
            <a:fillRect/>
          </a:stretch>
        </p:blipFill>
        <p:spPr>
          <a:xfrm>
            <a:off x="4932040" y="1556792"/>
            <a:ext cx="3240360" cy="2072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484784"/>
          </a:xfrm>
        </p:spPr>
        <p:txBody>
          <a:bodyPr>
            <a:noAutofit/>
          </a:bodyPr>
          <a:lstStyle/>
          <a:p>
            <a:r>
              <a:rPr lang="ka-GE" sz="2800" b="1" dirty="0" smtClean="0">
                <a:solidFill>
                  <a:srgbClr val="002060"/>
                </a:solidFill>
              </a:rPr>
              <a:t>11. კეთილმოწყობილი და გამწვანებული ვერანდა, ღია აუზით, ჯაკუზით, საზაფხულო კინო-თეატრითა და კაფეთი;</a:t>
            </a:r>
            <a:endParaRPr lang="ru-RU" sz="2800" b="1" dirty="0">
              <a:solidFill>
                <a:srgbClr val="002060"/>
              </a:solidFill>
            </a:endParaRPr>
          </a:p>
        </p:txBody>
      </p:sp>
      <p:pic>
        <p:nvPicPr>
          <p:cNvPr id="8" name="Содержимое 7" descr="120003 (0-00-00-00) - копия.jpg"/>
          <p:cNvPicPr>
            <a:picLocks noGrp="1" noChangeAspect="1"/>
          </p:cNvPicPr>
          <p:nvPr>
            <p:ph idx="1"/>
          </p:nvPr>
        </p:nvPicPr>
        <p:blipFill>
          <a:blip r:embed="rId2" cstate="print">
            <a:lum contrast="20000"/>
          </a:blip>
          <a:stretch>
            <a:fillRect/>
          </a:stretch>
        </p:blipFill>
        <p:spPr>
          <a:xfrm>
            <a:off x="548922" y="1600200"/>
            <a:ext cx="8046156"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ka-GE" sz="3200" b="1" dirty="0" smtClean="0">
                <a:solidFill>
                  <a:srgbClr val="002060"/>
                </a:solidFill>
              </a:rPr>
              <a:t>12. ავტო, მოტო, ველო გაქირავების სერვისი ადგილზე;</a:t>
            </a:r>
            <a:endParaRPr lang="ru-RU" sz="3200" b="1" dirty="0">
              <a:solidFill>
                <a:srgbClr val="002060"/>
              </a:solidFill>
            </a:endParaRPr>
          </a:p>
        </p:txBody>
      </p:sp>
      <p:pic>
        <p:nvPicPr>
          <p:cNvPr id="4" name="Содержимое 3" descr="cropped-replacement-keys21.jpg"/>
          <p:cNvPicPr>
            <a:picLocks noGrp="1" noChangeAspect="1"/>
          </p:cNvPicPr>
          <p:nvPr>
            <p:ph idx="1"/>
          </p:nvPr>
        </p:nvPicPr>
        <p:blipFill>
          <a:blip r:embed="rId2" cstate="print">
            <a:lum contrast="20000"/>
          </a:blip>
          <a:stretch>
            <a:fillRect/>
          </a:stretch>
        </p:blipFill>
        <p:spPr>
          <a:xfrm>
            <a:off x="179512" y="1844824"/>
            <a:ext cx="8762619" cy="4340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ka-GE" sz="3600" b="1" dirty="0" smtClean="0">
                <a:solidFill>
                  <a:srgbClr val="002060"/>
                </a:solidFill>
              </a:rPr>
              <a:t>13. ელექტრო ავტობუსი სეზონურად;</a:t>
            </a:r>
            <a:endParaRPr lang="ru-RU" sz="3600" b="1" dirty="0">
              <a:solidFill>
                <a:srgbClr val="002060"/>
              </a:solidFill>
            </a:endParaRPr>
          </a:p>
        </p:txBody>
      </p:sp>
      <p:pic>
        <p:nvPicPr>
          <p:cNvPr id="4" name="Содержимое 3" descr="green-electrical-bus-24430106.jpg"/>
          <p:cNvPicPr>
            <a:picLocks noGrp="1" noChangeAspect="1"/>
          </p:cNvPicPr>
          <p:nvPr>
            <p:ph idx="1"/>
          </p:nvPr>
        </p:nvPicPr>
        <p:blipFill>
          <a:blip r:embed="rId2" cstate="print">
            <a:lum contrast="20000"/>
          </a:blip>
          <a:stretch>
            <a:fillRect/>
          </a:stretch>
        </p:blipFill>
        <p:spPr>
          <a:xfrm>
            <a:off x="539552" y="1484784"/>
            <a:ext cx="8201109" cy="4941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5" name="Picture 9" descr="georgia1"/>
          <p:cNvPicPr>
            <a:picLocks noChangeAspect="1" noChangeArrowheads="1"/>
          </p:cNvPicPr>
          <p:nvPr/>
        </p:nvPicPr>
        <p:blipFill>
          <a:blip r:embed="rId3" cstate="print">
            <a:lum bright="-10000" contrast="20000"/>
          </a:blip>
          <a:srcRect/>
          <a:stretch>
            <a:fillRect/>
          </a:stretch>
        </p:blipFill>
        <p:spPr bwMode="auto">
          <a:xfrm>
            <a:off x="4643438" y="2285992"/>
            <a:ext cx="4645025" cy="4572008"/>
          </a:xfrm>
          <a:prstGeom prst="ellipse">
            <a:avLst/>
          </a:prstGeom>
          <a:ln>
            <a:noFill/>
          </a:ln>
          <a:effectLst>
            <a:softEdge rad="112500"/>
          </a:effectLst>
        </p:spPr>
      </p:pic>
      <p:pic>
        <p:nvPicPr>
          <p:cNvPr id="121867" name="Picture 11" descr="Globe"/>
          <p:cNvPicPr>
            <a:picLocks noChangeAspect="1" noChangeArrowheads="1"/>
          </p:cNvPicPr>
          <p:nvPr/>
        </p:nvPicPr>
        <p:blipFill>
          <a:blip r:embed="rId4" cstate="print">
            <a:lum bright="-10000" contrast="30000"/>
          </a:blip>
          <a:srcRect/>
          <a:stretch>
            <a:fillRect/>
          </a:stretch>
        </p:blipFill>
        <p:spPr bwMode="auto">
          <a:xfrm>
            <a:off x="0" y="2276475"/>
            <a:ext cx="4679950" cy="4581525"/>
          </a:xfrm>
          <a:prstGeom prst="ellipse">
            <a:avLst/>
          </a:prstGeom>
          <a:ln>
            <a:noFill/>
          </a:ln>
          <a:effectLst>
            <a:softEdge rad="112500"/>
          </a:effectLst>
        </p:spPr>
      </p:pic>
      <p:grpSp>
        <p:nvGrpSpPr>
          <p:cNvPr id="2" name="Group 12"/>
          <p:cNvGrpSpPr>
            <a:grpSpLocks/>
          </p:cNvGrpSpPr>
          <p:nvPr/>
        </p:nvGrpSpPr>
        <p:grpSpPr bwMode="auto">
          <a:xfrm>
            <a:off x="2571750" y="2214563"/>
            <a:ext cx="2486025" cy="2428875"/>
            <a:chOff x="3425" y="210"/>
            <a:chExt cx="2064" cy="2263"/>
          </a:xfrm>
        </p:grpSpPr>
        <p:sp>
          <p:nvSpPr>
            <p:cNvPr id="1032" name="Oval 13"/>
            <p:cNvSpPr>
              <a:spLocks noChangeArrowheads="1"/>
            </p:cNvSpPr>
            <p:nvPr/>
          </p:nvSpPr>
          <p:spPr bwMode="auto">
            <a:xfrm>
              <a:off x="3659" y="2016"/>
              <a:ext cx="493" cy="457"/>
            </a:xfrm>
            <a:prstGeom prst="ellipse">
              <a:avLst/>
            </a:prstGeom>
            <a:noFill/>
            <a:ln w="38100">
              <a:solidFill>
                <a:srgbClr val="FFFF00"/>
              </a:solidFill>
              <a:round/>
              <a:headEnd/>
              <a:tailEnd/>
            </a:ln>
          </p:spPr>
          <p:txBody>
            <a:bodyPr lIns="52218" tIns="26109" rIns="52218" bIns="26109" anchor="ctr">
              <a:spAutoFit/>
            </a:bodyPr>
            <a:lstStyle/>
            <a:p>
              <a:endParaRPr lang="ru-RU" altLang="en-US"/>
            </a:p>
          </p:txBody>
        </p:sp>
        <p:graphicFrame>
          <p:nvGraphicFramePr>
            <p:cNvPr id="1026" name="Object 14"/>
            <p:cNvGraphicFramePr>
              <a:graphicFrameLocks noChangeAspect="1"/>
            </p:cNvGraphicFramePr>
            <p:nvPr/>
          </p:nvGraphicFramePr>
          <p:xfrm>
            <a:off x="3425" y="210"/>
            <a:ext cx="2064" cy="1217"/>
          </p:xfrm>
          <a:graphic>
            <a:graphicData uri="http://schemas.openxmlformats.org/presentationml/2006/ole">
              <p:oleObj spid="_x0000_s1026" name="Photo Editor Photo" r:id="rId5" imgW="4001058" imgH="2715004" progId="">
                <p:embed/>
              </p:oleObj>
            </a:graphicData>
          </a:graphic>
        </p:graphicFrame>
        <p:sp>
          <p:nvSpPr>
            <p:cNvPr id="1033" name="Line 15"/>
            <p:cNvSpPr>
              <a:spLocks noChangeShapeType="1"/>
            </p:cNvSpPr>
            <p:nvPr/>
          </p:nvSpPr>
          <p:spPr bwMode="auto">
            <a:xfrm flipH="1">
              <a:off x="3852" y="1404"/>
              <a:ext cx="120" cy="564"/>
            </a:xfrm>
            <a:prstGeom prst="line">
              <a:avLst/>
            </a:prstGeom>
            <a:noFill/>
            <a:ln w="38100">
              <a:solidFill>
                <a:srgbClr val="FFFF00"/>
              </a:solidFill>
              <a:round/>
              <a:headEnd/>
              <a:tailEnd type="triangle" w="med" len="med"/>
            </a:ln>
          </p:spPr>
          <p:txBody>
            <a:bodyPr lIns="52218" tIns="26109" rIns="52218" bIns="26109">
              <a:spAutoFit/>
            </a:bodyPr>
            <a:lstStyle/>
            <a:p>
              <a:endParaRPr lang="ru-RU"/>
            </a:p>
          </p:txBody>
        </p:sp>
      </p:grpSp>
      <p:sp>
        <p:nvSpPr>
          <p:cNvPr id="1030" name="Text Box 16"/>
          <p:cNvSpPr txBox="1">
            <a:spLocks noChangeArrowheads="1"/>
          </p:cNvSpPr>
          <p:nvPr/>
        </p:nvSpPr>
        <p:spPr bwMode="auto">
          <a:xfrm>
            <a:off x="2679700" y="568325"/>
            <a:ext cx="4772025" cy="366713"/>
          </a:xfrm>
          <a:prstGeom prst="rect">
            <a:avLst/>
          </a:prstGeom>
          <a:noFill/>
          <a:ln w="9525">
            <a:noFill/>
            <a:miter lim="800000"/>
            <a:headEnd/>
            <a:tailEnd/>
          </a:ln>
        </p:spPr>
        <p:txBody>
          <a:bodyPr>
            <a:spAutoFit/>
          </a:bodyPr>
          <a:lstStyle/>
          <a:p>
            <a:pPr eaLnBrk="1" hangingPunct="1"/>
            <a:endParaRPr lang="ru-RU" altLang="en-US"/>
          </a:p>
        </p:txBody>
      </p:sp>
      <p:sp>
        <p:nvSpPr>
          <p:cNvPr id="121874" name="Rectangle 18"/>
          <p:cNvSpPr>
            <a:spLocks noChangeArrowheads="1"/>
          </p:cNvSpPr>
          <p:nvPr/>
        </p:nvSpPr>
        <p:spPr bwMode="auto">
          <a:xfrm>
            <a:off x="250825" y="260350"/>
            <a:ext cx="8532813" cy="1656482"/>
          </a:xfrm>
          <a:prstGeom prst="rect">
            <a:avLst/>
          </a:prstGeom>
          <a:noFill/>
          <a:ln w="9525">
            <a:noFill/>
            <a:miter lim="800000"/>
            <a:headEnd/>
            <a:tailEnd/>
          </a:ln>
          <a:effectLst/>
        </p:spPr>
        <p:txBody>
          <a:bodyPr/>
          <a:lstStyle/>
          <a:p>
            <a:pPr marL="342900" indent="-342900" eaLnBrk="1" hangingPunct="1">
              <a:lnSpc>
                <a:spcPct val="80000"/>
              </a:lnSpc>
              <a:spcBef>
                <a:spcPct val="20000"/>
              </a:spcBef>
              <a:buClr>
                <a:schemeClr val="hlink"/>
              </a:buClr>
              <a:buSzPct val="75000"/>
              <a:defRPr/>
            </a:pPr>
            <a:endParaRPr lang="en-US" b="1" i="1" dirty="0">
              <a:effectLst>
                <a:outerShdw blurRad="38100" dist="38100" dir="2700000" algn="tl">
                  <a:srgbClr val="010199"/>
                </a:outerShdw>
              </a:effectLst>
            </a:endParaRPr>
          </a:p>
        </p:txBody>
      </p:sp>
      <p:sp>
        <p:nvSpPr>
          <p:cNvPr id="11" name="TextBox 10"/>
          <p:cNvSpPr txBox="1"/>
          <p:nvPr/>
        </p:nvSpPr>
        <p:spPr>
          <a:xfrm>
            <a:off x="323528" y="332656"/>
            <a:ext cx="9145016" cy="1323439"/>
          </a:xfrm>
          <a:prstGeom prst="rect">
            <a:avLst/>
          </a:prstGeom>
          <a:noFill/>
        </p:spPr>
        <p:txBody>
          <a:bodyPr wrap="square" rtlCol="0">
            <a:spAutoFit/>
          </a:bodyPr>
          <a:lstStyle/>
          <a:p>
            <a:r>
              <a:rPr lang="ka-GE" sz="3200" b="1" dirty="0" smtClean="0">
                <a:solidFill>
                  <a:srgbClr val="FF0000"/>
                </a:solidFill>
              </a:rPr>
              <a:t>საქართველო</a:t>
            </a:r>
            <a:r>
              <a:rPr lang="ka-GE" sz="2400" dirty="0" smtClean="0"/>
              <a:t> ევროპისა და აზიის გასაყარზე, კერძოდ, კავკასიაში მდებარეობს. მას ესაზღვრება შავი ზღვა, რუსეთის ფედერაცია, აზერბაიჯანი, სომხეთი და თურქეთი.</a:t>
            </a:r>
            <a:endParaRPr lang="ru-RU"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980728"/>
          </a:xfrm>
        </p:spPr>
        <p:txBody>
          <a:bodyPr/>
          <a:lstStyle/>
          <a:p>
            <a:r>
              <a:rPr lang="ka-GE" b="1" dirty="0" smtClean="0">
                <a:solidFill>
                  <a:srgbClr val="002060"/>
                </a:solidFill>
              </a:rPr>
              <a:t>14. “ელთ” სანაპირო;</a:t>
            </a:r>
            <a:endParaRPr lang="ru-RU" b="1" dirty="0">
              <a:solidFill>
                <a:srgbClr val="002060"/>
              </a:solidFill>
            </a:endParaRPr>
          </a:p>
        </p:txBody>
      </p:sp>
      <p:pic>
        <p:nvPicPr>
          <p:cNvPr id="4" name="Содержимое 3" descr="IMG_3462-01.jpeg"/>
          <p:cNvPicPr>
            <a:picLocks noGrp="1" noChangeAspect="1"/>
          </p:cNvPicPr>
          <p:nvPr>
            <p:ph idx="1"/>
          </p:nvPr>
        </p:nvPicPr>
        <p:blipFill>
          <a:blip r:embed="rId2" cstate="print">
            <a:lum contrast="20000"/>
          </a:blip>
          <a:stretch>
            <a:fillRect/>
          </a:stretch>
        </p:blipFill>
        <p:spPr>
          <a:xfrm>
            <a:off x="1908401" y="1052736"/>
            <a:ext cx="5543918" cy="5805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ka-GE" sz="3600" b="1" dirty="0" smtClean="0">
                <a:solidFill>
                  <a:srgbClr val="002060"/>
                </a:solidFill>
              </a:rPr>
              <a:t>15. აპარტამენტების მართვის სერვისი;</a:t>
            </a:r>
            <a:endParaRPr lang="ru-RU" sz="3600" b="1" dirty="0">
              <a:solidFill>
                <a:srgbClr val="002060"/>
              </a:solidFill>
            </a:endParaRPr>
          </a:p>
        </p:txBody>
      </p:sp>
      <p:pic>
        <p:nvPicPr>
          <p:cNvPr id="4" name="Содержимое 3" descr="real-estate-monopoly.jpg"/>
          <p:cNvPicPr>
            <a:picLocks noGrp="1" noChangeAspect="1"/>
          </p:cNvPicPr>
          <p:nvPr>
            <p:ph idx="1"/>
          </p:nvPr>
        </p:nvPicPr>
        <p:blipFill>
          <a:blip r:embed="rId2" cstate="print">
            <a:lum contrast="20000"/>
          </a:blip>
          <a:stretch>
            <a:fillRect/>
          </a:stretch>
        </p:blipFill>
        <p:spPr>
          <a:xfrm>
            <a:off x="1115616" y="1484784"/>
            <a:ext cx="7015935" cy="4680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rgbClr val="002060"/>
                </a:solidFill>
              </a:rPr>
              <a:t>1</a:t>
            </a:r>
            <a:r>
              <a:rPr lang="ka-GE" b="1" dirty="0" smtClean="0">
                <a:solidFill>
                  <a:srgbClr val="002060"/>
                </a:solidFill>
              </a:rPr>
              <a:t>6</a:t>
            </a:r>
            <a:r>
              <a:rPr lang="en-US" b="1" dirty="0" smtClean="0">
                <a:solidFill>
                  <a:srgbClr val="002060"/>
                </a:solidFill>
              </a:rPr>
              <a:t>. </a:t>
            </a:r>
            <a:r>
              <a:rPr lang="ka-GE" b="1" dirty="0" smtClean="0">
                <a:solidFill>
                  <a:srgbClr val="002060"/>
                </a:solidFill>
              </a:rPr>
              <a:t>გენერატორი</a:t>
            </a:r>
            <a:r>
              <a:rPr lang="en-US" b="1" dirty="0" smtClean="0">
                <a:solidFill>
                  <a:srgbClr val="002060"/>
                </a:solidFill>
              </a:rPr>
              <a:t>;</a:t>
            </a:r>
            <a:endParaRPr lang="ru-RU" b="1" dirty="0">
              <a:solidFill>
                <a:srgbClr val="002060"/>
              </a:solidFill>
            </a:endParaRPr>
          </a:p>
        </p:txBody>
      </p:sp>
      <p:pic>
        <p:nvPicPr>
          <p:cNvPr id="4" name="Содержимое 3" descr="8000sh.jpg"/>
          <p:cNvPicPr>
            <a:picLocks noGrp="1" noChangeAspect="1"/>
          </p:cNvPicPr>
          <p:nvPr>
            <p:ph idx="1"/>
          </p:nvPr>
        </p:nvPicPr>
        <p:blipFill>
          <a:blip r:embed="rId2" cstate="print">
            <a:lum contrast="20000"/>
          </a:blip>
          <a:stretch>
            <a:fillRect/>
          </a:stretch>
        </p:blipFill>
        <p:spPr>
          <a:xfrm>
            <a:off x="1259632" y="1556792"/>
            <a:ext cx="6749132" cy="4499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260648"/>
            <a:ext cx="8229600" cy="4525963"/>
          </a:xfrm>
        </p:spPr>
        <p:txBody>
          <a:bodyPr>
            <a:normAutofit/>
          </a:bodyPr>
          <a:lstStyle/>
          <a:p>
            <a:pPr>
              <a:buNone/>
            </a:pPr>
            <a:r>
              <a:rPr lang="ka-GE" sz="2000" dirty="0" smtClean="0"/>
              <a:t>     </a:t>
            </a:r>
            <a:r>
              <a:rPr lang="en-US" sz="2000" dirty="0" smtClean="0"/>
              <a:t> </a:t>
            </a:r>
            <a:r>
              <a:rPr lang="ka-GE" sz="2000" dirty="0" smtClean="0"/>
              <a:t>სამშენებლო კომპანია </a:t>
            </a:r>
            <a:r>
              <a:rPr lang="ka-GE" sz="2800" b="1" dirty="0" smtClean="0">
                <a:solidFill>
                  <a:srgbClr val="FF0000"/>
                </a:solidFill>
              </a:rPr>
              <a:t>“ელთ ბილდინგი” </a:t>
            </a:r>
            <a:r>
              <a:rPr lang="ka-GE" sz="2000" dirty="0" smtClean="0"/>
              <a:t>ორიენტირიებულია განვითარებასა და წარმატებაზე, რომელიც აუცილებლად განპირობებული იქნება მაღალი ხარისხის სამშენებლო მასალებით, ინოვაციური ტექნოლოგიებით, თანამედროვე და კომფორტული დიზაინით, პასუხისმგებლობით, სწორი მენეჯმენტითა და კვალიფიციური კადრებით.</a:t>
            </a:r>
            <a:endParaRPr lang="ru-RU" sz="2000" dirty="0"/>
          </a:p>
        </p:txBody>
      </p:sp>
      <p:pic>
        <p:nvPicPr>
          <p:cNvPr id="4" name="Рисунок 3" descr="form-submission-7464-teamworkisimportantintheworkplace.jpg"/>
          <p:cNvPicPr>
            <a:picLocks noChangeAspect="1"/>
          </p:cNvPicPr>
          <p:nvPr/>
        </p:nvPicPr>
        <p:blipFill>
          <a:blip r:embed="rId2" cstate="print">
            <a:lum contrast="20000"/>
          </a:blip>
          <a:stretch>
            <a:fillRect/>
          </a:stretch>
        </p:blipFill>
        <p:spPr>
          <a:xfrm>
            <a:off x="1331640" y="2508168"/>
            <a:ext cx="6524748" cy="4349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892480" cy="2420888"/>
          </a:xfrm>
        </p:spPr>
        <p:txBody>
          <a:bodyPr>
            <a:normAutofit/>
          </a:bodyPr>
          <a:lstStyle/>
          <a:p>
            <a:r>
              <a:rPr lang="ka-GE" sz="2800" b="1" dirty="0" smtClean="0"/>
              <a:t>კომპანია </a:t>
            </a:r>
            <a:r>
              <a:rPr lang="ka-GE" sz="2800" b="1" dirty="0" smtClean="0">
                <a:solidFill>
                  <a:srgbClr val="FF0000"/>
                </a:solidFill>
              </a:rPr>
              <a:t>“ელთ ბილდინგის” </a:t>
            </a:r>
            <a:r>
              <a:rPr lang="ka-GE" sz="2800" b="1" dirty="0" smtClean="0"/>
              <a:t>მთავარ მიზანია ,შექმნას თანამედროვე, კომფორტული, ჯანსაღი და დაცული გარემო ადამიანებისთვის, რომლებიც ისარგებლებენ</a:t>
            </a:r>
            <a:r>
              <a:rPr lang="en-US" sz="2800" b="1" dirty="0" smtClean="0"/>
              <a:t> </a:t>
            </a:r>
            <a:r>
              <a:rPr lang="ka-GE" sz="2800" b="1" dirty="0" smtClean="0"/>
              <a:t>სერვისებით მიმდინარე და სხვა სამომავლო პროექტებში. </a:t>
            </a:r>
            <a:endParaRPr lang="ru-RU" sz="2800" dirty="0"/>
          </a:p>
        </p:txBody>
      </p:sp>
      <p:pic>
        <p:nvPicPr>
          <p:cNvPr id="5" name="Рисунок 4" descr="IMG_9489.PNG"/>
          <p:cNvPicPr>
            <a:picLocks noChangeAspect="1"/>
          </p:cNvPicPr>
          <p:nvPr/>
        </p:nvPicPr>
        <p:blipFill>
          <a:blip r:embed="rId2" cstate="print">
            <a:lum contrast="20000"/>
          </a:blip>
          <a:stretch>
            <a:fillRect/>
          </a:stretch>
        </p:blipFill>
        <p:spPr>
          <a:xfrm>
            <a:off x="323528" y="2348880"/>
            <a:ext cx="8424936" cy="432048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556792"/>
          </a:xfrm>
        </p:spPr>
        <p:txBody>
          <a:bodyPr>
            <a:normAutofit/>
          </a:bodyPr>
          <a:lstStyle/>
          <a:p>
            <a:r>
              <a:rPr lang="en-US" sz="4000" b="1" dirty="0" smtClean="0">
                <a:solidFill>
                  <a:srgbClr val="FF0000"/>
                </a:solidFill>
              </a:rPr>
              <a:t>“</a:t>
            </a:r>
            <a:r>
              <a:rPr lang="ka-GE" sz="4000" b="1" dirty="0" smtClean="0">
                <a:solidFill>
                  <a:srgbClr val="FF0000"/>
                </a:solidFill>
              </a:rPr>
              <a:t>სანრაიზი</a:t>
            </a:r>
            <a:r>
              <a:rPr lang="en-US" sz="4000" b="1" dirty="0" smtClean="0">
                <a:solidFill>
                  <a:srgbClr val="FF0000"/>
                </a:solidFill>
              </a:rPr>
              <a:t>” </a:t>
            </a:r>
            <a:r>
              <a:rPr lang="ka-GE" sz="3600" b="1" dirty="0" smtClean="0"/>
              <a:t>არის ადგილი, სადაც დეტალები ქმნიან კომფორტს! </a:t>
            </a:r>
            <a:r>
              <a:rPr lang="en-US" sz="3600" b="1" dirty="0" smtClean="0">
                <a:sym typeface="Wingdings" pitchFamily="2" charset="2"/>
              </a:rPr>
              <a:t></a:t>
            </a:r>
            <a:endParaRPr lang="ru-RU" sz="3600" b="1" dirty="0"/>
          </a:p>
        </p:txBody>
      </p:sp>
      <p:pic>
        <p:nvPicPr>
          <p:cNvPr id="3" name="Рисунок 2" descr="o-SECRETS-OF-SUCCESS-facebook.jpg"/>
          <p:cNvPicPr>
            <a:picLocks noChangeAspect="1"/>
          </p:cNvPicPr>
          <p:nvPr/>
        </p:nvPicPr>
        <p:blipFill>
          <a:blip r:embed="rId2" cstate="print">
            <a:lum contrast="20000"/>
          </a:blip>
          <a:stretch>
            <a:fillRect/>
          </a:stretch>
        </p:blipFill>
        <p:spPr>
          <a:xfrm>
            <a:off x="539552" y="1916832"/>
            <a:ext cx="8100392" cy="4050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a:bodyPr>
          <a:lstStyle/>
          <a:p>
            <a:r>
              <a:rPr lang="ka-GE" b="1" dirty="0" smtClean="0">
                <a:solidFill>
                  <a:srgbClr val="FF0000"/>
                </a:solidFill>
              </a:rPr>
              <a:t>მადლობა ყურადღებისთვის </a:t>
            </a:r>
            <a:r>
              <a:rPr lang="en-US" b="1" dirty="0" smtClean="0">
                <a:solidFill>
                  <a:srgbClr val="FF0000"/>
                </a:solidFill>
                <a:sym typeface="Wingdings" pitchFamily="2" charset="2"/>
              </a:rPr>
              <a:t> </a:t>
            </a:r>
            <a:endParaRPr lang="ru-RU" b="1" dirty="0">
              <a:solidFill>
                <a:srgbClr val="FF0000"/>
              </a:solidFill>
            </a:endParaRPr>
          </a:p>
        </p:txBody>
      </p:sp>
      <p:pic>
        <p:nvPicPr>
          <p:cNvPr id="3" name="Рисунок 2" descr="Real-Estate-850x476.jpg"/>
          <p:cNvPicPr>
            <a:picLocks noChangeAspect="1"/>
          </p:cNvPicPr>
          <p:nvPr/>
        </p:nvPicPr>
        <p:blipFill>
          <a:blip r:embed="rId2" cstate="print">
            <a:lum contrast="20000"/>
          </a:blip>
          <a:stretch>
            <a:fillRect/>
          </a:stretch>
        </p:blipFill>
        <p:spPr>
          <a:xfrm>
            <a:off x="539552" y="1412776"/>
            <a:ext cx="8096250" cy="4533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3371850" y="2557463"/>
            <a:ext cx="9144000" cy="0"/>
          </a:xfrm>
          <a:prstGeom prst="rect">
            <a:avLst/>
          </a:prstGeom>
          <a:noFill/>
          <a:ln w="9525">
            <a:noFill/>
            <a:miter lim="800000"/>
            <a:headEnd/>
            <a:tailEnd/>
          </a:ln>
        </p:spPr>
        <p:txBody>
          <a:bodyPr lIns="52218" tIns="26109" rIns="52218" bIns="26109">
            <a:spAutoFit/>
          </a:bodyPr>
          <a:lstStyle/>
          <a:p>
            <a:endParaRPr lang="ru-RU" altLang="en-US"/>
          </a:p>
        </p:txBody>
      </p:sp>
      <p:sp>
        <p:nvSpPr>
          <p:cNvPr id="12291" name="Rectangle 3"/>
          <p:cNvSpPr>
            <a:spLocks noChangeArrowheads="1"/>
          </p:cNvSpPr>
          <p:nvPr/>
        </p:nvSpPr>
        <p:spPr bwMode="auto">
          <a:xfrm>
            <a:off x="0" y="0"/>
            <a:ext cx="4933950" cy="3638550"/>
          </a:xfrm>
          <a:prstGeom prst="rect">
            <a:avLst/>
          </a:prstGeom>
          <a:noFill/>
          <a:ln w="9525">
            <a:noFill/>
            <a:miter lim="800000"/>
            <a:headEnd/>
            <a:tailEnd/>
          </a:ln>
        </p:spPr>
        <p:txBody>
          <a:bodyPr wrap="none" lIns="52218" tIns="26109" rIns="52218" bIns="26109" anchor="ctr">
            <a:spAutoFit/>
          </a:bodyPr>
          <a:lstStyle/>
          <a:p>
            <a:endParaRPr lang="ru-RU" altLang="en-US"/>
          </a:p>
        </p:txBody>
      </p:sp>
      <p:sp>
        <p:nvSpPr>
          <p:cNvPr id="12292" name="Rectangle 4"/>
          <p:cNvSpPr>
            <a:spLocks noChangeArrowheads="1"/>
          </p:cNvSpPr>
          <p:nvPr/>
        </p:nvSpPr>
        <p:spPr bwMode="auto">
          <a:xfrm>
            <a:off x="3314700" y="2486025"/>
            <a:ext cx="9144000" cy="0"/>
          </a:xfrm>
          <a:prstGeom prst="rect">
            <a:avLst/>
          </a:prstGeom>
          <a:noFill/>
          <a:ln w="9525">
            <a:noFill/>
            <a:miter lim="800000"/>
            <a:headEnd/>
            <a:tailEnd/>
          </a:ln>
        </p:spPr>
        <p:txBody>
          <a:bodyPr lIns="52218" tIns="26109" rIns="52218" bIns="26109">
            <a:spAutoFit/>
          </a:bodyPr>
          <a:lstStyle/>
          <a:p>
            <a:endParaRPr lang="ru-RU" altLang="en-US"/>
          </a:p>
        </p:txBody>
      </p:sp>
      <p:sp>
        <p:nvSpPr>
          <p:cNvPr id="12293" name="Rectangle 5"/>
          <p:cNvSpPr>
            <a:spLocks noChangeArrowheads="1"/>
          </p:cNvSpPr>
          <p:nvPr/>
        </p:nvSpPr>
        <p:spPr bwMode="auto">
          <a:xfrm>
            <a:off x="0" y="2346325"/>
            <a:ext cx="9144000" cy="598488"/>
          </a:xfrm>
          <a:prstGeom prst="rect">
            <a:avLst/>
          </a:prstGeom>
          <a:noFill/>
          <a:ln w="9525">
            <a:noFill/>
            <a:miter lim="800000"/>
            <a:headEnd/>
            <a:tailEnd/>
          </a:ln>
        </p:spPr>
        <p:txBody>
          <a:bodyPr lIns="52218" tIns="26109" rIns="52218" bIns="26109">
            <a:spAutoFit/>
          </a:bodyPr>
          <a:lstStyle/>
          <a:p>
            <a:pPr eaLnBrk="1" hangingPunct="1"/>
            <a:r>
              <a:rPr lang="sv-SE" altLang="en-US" sz="1200">
                <a:latin typeface="Times New Roman" pitchFamily="18" charset="0"/>
                <a:cs typeface="Times New Roman" pitchFamily="18" charset="0"/>
              </a:rPr>
              <a:t> </a:t>
            </a:r>
          </a:p>
          <a:p>
            <a:endParaRPr lang="sv-SE" altLang="en-US" sz="2400">
              <a:latin typeface="Times New Roman" pitchFamily="18" charset="0"/>
            </a:endParaRPr>
          </a:p>
        </p:txBody>
      </p:sp>
      <p:sp>
        <p:nvSpPr>
          <p:cNvPr id="18439" name="Text Box 7"/>
          <p:cNvSpPr txBox="1">
            <a:spLocks noChangeArrowheads="1"/>
          </p:cNvSpPr>
          <p:nvPr/>
        </p:nvSpPr>
        <p:spPr bwMode="auto">
          <a:xfrm>
            <a:off x="323850" y="188913"/>
            <a:ext cx="8640763" cy="360362"/>
          </a:xfrm>
          <a:prstGeom prst="rect">
            <a:avLst/>
          </a:prstGeom>
          <a:noFill/>
          <a:ln w="9525">
            <a:noFill/>
            <a:miter lim="800000"/>
            <a:headEnd/>
            <a:tailEnd/>
          </a:ln>
        </p:spPr>
        <p:txBody>
          <a:bodyPr lIns="52218" tIns="26109" rIns="52218" bIns="26109">
            <a:spAutoFit/>
          </a:bodyPr>
          <a:lstStyle/>
          <a:p>
            <a:pPr>
              <a:defRPr/>
            </a:pPr>
            <a:r>
              <a:rPr lang="ka-GE" sz="2000" dirty="0"/>
              <a:t> </a:t>
            </a:r>
            <a:endParaRPr lang="en-US" sz="2000" dirty="0">
              <a:effectLst>
                <a:outerShdw blurRad="38100" dist="38100" dir="2700000" algn="tl">
                  <a:srgbClr val="010199"/>
                </a:outerShdw>
              </a:effectLst>
              <a:latin typeface="Times New Roman" pitchFamily="18" charset="0"/>
              <a:cs typeface="Times New Roman" pitchFamily="18" charset="0"/>
            </a:endParaRPr>
          </a:p>
        </p:txBody>
      </p:sp>
      <p:sp>
        <p:nvSpPr>
          <p:cNvPr id="10" name="Прямоугольник 9"/>
          <p:cNvSpPr/>
          <p:nvPr/>
        </p:nvSpPr>
        <p:spPr>
          <a:xfrm>
            <a:off x="0" y="0"/>
            <a:ext cx="8820472" cy="2800767"/>
          </a:xfrm>
          <a:prstGeom prst="rect">
            <a:avLst/>
          </a:prstGeom>
        </p:spPr>
        <p:txBody>
          <a:bodyPr wrap="square">
            <a:spAutoFit/>
          </a:bodyPr>
          <a:lstStyle/>
          <a:p>
            <a:pPr algn="ctr"/>
            <a:r>
              <a:rPr lang="ka-GE" sz="3200" b="1" dirty="0" smtClean="0">
                <a:solidFill>
                  <a:srgbClr val="FF0000"/>
                </a:solidFill>
              </a:rPr>
              <a:t>საქართველო </a:t>
            </a:r>
            <a:r>
              <a:rPr lang="en-US" sz="2400" dirty="0" smtClean="0"/>
              <a:t> </a:t>
            </a:r>
            <a:r>
              <a:rPr lang="ka-GE" sz="2400" dirty="0" smtClean="0"/>
              <a:t>არის ერთ-ერთი განსაკუთრებული ტურისტული დანიშნულების ადგილი მთელს კავკასიაში, საქართველოში კი ყველაზე მიმზიდველი ტურისტული ადგილი არის აჭარა, თავისი ადმინისტრაციული ცენტრით –     </a:t>
            </a:r>
            <a:r>
              <a:rPr lang="ka-GE" sz="3200" b="1" dirty="0" smtClean="0">
                <a:solidFill>
                  <a:srgbClr val="FF0000"/>
                </a:solidFill>
              </a:rPr>
              <a:t>ბათუმით</a:t>
            </a:r>
            <a:endParaRPr lang="en-US" sz="2400" dirty="0" smtClean="0"/>
          </a:p>
          <a:p>
            <a:endParaRPr lang="ru-RU" sz="2000" dirty="0" smtClean="0"/>
          </a:p>
          <a:p>
            <a:endParaRPr lang="ru-RU" sz="2000" dirty="0" smtClean="0"/>
          </a:p>
        </p:txBody>
      </p:sp>
      <p:pic>
        <p:nvPicPr>
          <p:cNvPr id="12" name="Рисунок 11" descr="batu.jpg"/>
          <p:cNvPicPr>
            <a:picLocks noChangeAspect="1"/>
          </p:cNvPicPr>
          <p:nvPr/>
        </p:nvPicPr>
        <p:blipFill>
          <a:blip r:embed="rId2" cstate="print">
            <a:lum bright="-10000" contrast="30000"/>
          </a:blip>
          <a:stretch>
            <a:fillRect/>
          </a:stretch>
        </p:blipFill>
        <p:spPr>
          <a:xfrm>
            <a:off x="611560" y="2204864"/>
            <a:ext cx="7776864" cy="4442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604448" cy="908720"/>
          </a:xfrm>
        </p:spPr>
        <p:txBody>
          <a:bodyPr>
            <a:noAutofit/>
          </a:bodyPr>
          <a:lstStyle/>
          <a:p>
            <a:r>
              <a:rPr lang="ka-GE" sz="3200" b="1" dirty="0" smtClean="0">
                <a:solidFill>
                  <a:srgbClr val="FF0000"/>
                </a:solidFill>
              </a:rPr>
              <a:t>ბათუმი, როგორც ტურიზმის ცენტრი და </a:t>
            </a:r>
            <a:br>
              <a:rPr lang="ka-GE" sz="3200" b="1" dirty="0" smtClean="0">
                <a:solidFill>
                  <a:srgbClr val="FF0000"/>
                </a:solidFill>
              </a:rPr>
            </a:br>
            <a:r>
              <a:rPr lang="ka-GE" sz="3200" b="1" dirty="0" smtClean="0">
                <a:solidFill>
                  <a:srgbClr val="FF0000"/>
                </a:solidFill>
              </a:rPr>
              <a:t>ბიზნეს – დანიშნულების ადგილი!</a:t>
            </a:r>
            <a:endParaRPr lang="ru-RU" sz="3200" dirty="0">
              <a:solidFill>
                <a:srgbClr val="FF0000"/>
              </a:solidFill>
            </a:endParaRPr>
          </a:p>
        </p:txBody>
      </p:sp>
      <p:sp>
        <p:nvSpPr>
          <p:cNvPr id="3" name="Содержимое 2"/>
          <p:cNvSpPr>
            <a:spLocks noGrp="1"/>
          </p:cNvSpPr>
          <p:nvPr>
            <p:ph idx="1"/>
          </p:nvPr>
        </p:nvSpPr>
        <p:spPr>
          <a:xfrm>
            <a:off x="-324544" y="908720"/>
            <a:ext cx="7200800" cy="5217443"/>
          </a:xfrm>
        </p:spPr>
        <p:txBody>
          <a:bodyPr>
            <a:normAutofit/>
          </a:bodyPr>
          <a:lstStyle/>
          <a:p>
            <a:pPr>
              <a:buNone/>
            </a:pPr>
            <a:r>
              <a:rPr lang="en-US" sz="2800" b="1" dirty="0" smtClean="0"/>
              <a:t>    </a:t>
            </a:r>
            <a:r>
              <a:rPr lang="ka-GE" sz="2000" dirty="0" smtClean="0"/>
              <a:t>2017 წლის 28</a:t>
            </a:r>
            <a:r>
              <a:rPr lang="ka-GE" sz="2400" dirty="0" smtClean="0"/>
              <a:t> </a:t>
            </a:r>
            <a:r>
              <a:rPr lang="ka-GE" sz="2000" dirty="0" smtClean="0"/>
              <a:t>მარტიდან საქართველოში მოქმედებს გამარტივებული ვიზა ლიბერალური რეჟიმი მსოფლიოს 94 ქვეყანასთან</a:t>
            </a:r>
            <a:r>
              <a:rPr lang="ka-GE" sz="2400" dirty="0" smtClean="0"/>
              <a:t>,</a:t>
            </a:r>
            <a:r>
              <a:rPr lang="ka-GE" sz="2400" dirty="0" smtClean="0">
                <a:solidFill>
                  <a:srgbClr val="FF0000"/>
                </a:solidFill>
              </a:rPr>
              <a:t> </a:t>
            </a:r>
            <a:r>
              <a:rPr lang="ka-GE" sz="2000" dirty="0" smtClean="0"/>
              <a:t>საერთაშორისო საჰაერო, სარკინიგზო, საზღვაო და საგზაო კავშირებთან.</a:t>
            </a:r>
            <a:endParaRPr lang="en-US" sz="2000" dirty="0" smtClean="0"/>
          </a:p>
          <a:p>
            <a:pPr>
              <a:buNone/>
            </a:pPr>
            <a:r>
              <a:rPr lang="en-US" sz="2000" b="1" dirty="0" smtClean="0"/>
              <a:t>    </a:t>
            </a:r>
            <a:r>
              <a:rPr lang="ka-GE" sz="2000" b="1" dirty="0" smtClean="0"/>
              <a:t> </a:t>
            </a:r>
            <a:r>
              <a:rPr lang="ka-GE" sz="2000" dirty="0" smtClean="0"/>
              <a:t> ბათუმში უკვე მოქმედებს საერთაშორისო ბრენდის სასტუმროები როგორებიცაა – რადისონი, შერატონი, ჰილტონი, ასევე სავაჭრო ცენტრები, სხვადასხვა ტიპის აპარტამენტები</a:t>
            </a:r>
            <a:r>
              <a:rPr lang="en-US" sz="2000" dirty="0" smtClean="0"/>
              <a:t>,</a:t>
            </a:r>
            <a:r>
              <a:rPr lang="ka-GE" sz="2000" dirty="0" smtClean="0"/>
              <a:t> ბიზნესცენტრები და სხვა.</a:t>
            </a:r>
            <a:r>
              <a:rPr lang="en-US" sz="2000" dirty="0" smtClean="0"/>
              <a:t>  </a:t>
            </a:r>
            <a:endParaRPr lang="ru-RU" sz="2000" dirty="0"/>
          </a:p>
        </p:txBody>
      </p:sp>
      <p:pic>
        <p:nvPicPr>
          <p:cNvPr id="4" name="Рисунок 3" descr="3a0b8d82a82162b82434fe351b5a9916.jpeg"/>
          <p:cNvPicPr>
            <a:picLocks noChangeAspect="1"/>
          </p:cNvPicPr>
          <p:nvPr/>
        </p:nvPicPr>
        <p:blipFill>
          <a:blip r:embed="rId2" cstate="print">
            <a:lum bright="-10000" contrast="20000"/>
          </a:blip>
          <a:stretch>
            <a:fillRect/>
          </a:stretch>
        </p:blipFill>
        <p:spPr>
          <a:xfrm>
            <a:off x="395536" y="4077072"/>
            <a:ext cx="5335994" cy="24254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Рисунок 4" descr="8420.jpg"/>
          <p:cNvPicPr>
            <a:picLocks noChangeAspect="1"/>
          </p:cNvPicPr>
          <p:nvPr/>
        </p:nvPicPr>
        <p:blipFill>
          <a:blip r:embed="rId3" cstate="print">
            <a:lum bright="-10000" contrast="20000"/>
          </a:blip>
          <a:stretch>
            <a:fillRect/>
          </a:stretch>
        </p:blipFill>
        <p:spPr>
          <a:xfrm>
            <a:off x="6958436" y="1183224"/>
            <a:ext cx="2942156" cy="23914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47017354.jpg"/>
          <p:cNvPicPr>
            <a:picLocks noChangeAspect="1"/>
          </p:cNvPicPr>
          <p:nvPr/>
        </p:nvPicPr>
        <p:blipFill>
          <a:blip r:embed="rId4" cstate="print">
            <a:lum bright="-10000" contrast="20000"/>
          </a:blip>
          <a:stretch>
            <a:fillRect/>
          </a:stretch>
        </p:blipFill>
        <p:spPr>
          <a:xfrm>
            <a:off x="6228184" y="4005064"/>
            <a:ext cx="3534938"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936104"/>
          </a:xfrm>
        </p:spPr>
        <p:txBody>
          <a:bodyPr>
            <a:normAutofit/>
          </a:bodyPr>
          <a:lstStyle/>
          <a:p>
            <a:r>
              <a:rPr lang="ka-GE" b="1" dirty="0" smtClean="0">
                <a:solidFill>
                  <a:srgbClr val="FF0000"/>
                </a:solidFill>
              </a:rPr>
              <a:t>ბათუმი</a:t>
            </a:r>
            <a:endParaRPr lang="ru-RU" dirty="0">
              <a:solidFill>
                <a:srgbClr val="FF0000"/>
              </a:solidFill>
            </a:endParaRPr>
          </a:p>
        </p:txBody>
      </p:sp>
      <p:sp>
        <p:nvSpPr>
          <p:cNvPr id="3" name="Содержимое 2"/>
          <p:cNvSpPr>
            <a:spLocks noGrp="1"/>
          </p:cNvSpPr>
          <p:nvPr>
            <p:ph idx="1"/>
          </p:nvPr>
        </p:nvSpPr>
        <p:spPr>
          <a:xfrm>
            <a:off x="457200" y="1196752"/>
            <a:ext cx="8229600" cy="4176465"/>
          </a:xfrm>
        </p:spPr>
        <p:txBody>
          <a:bodyPr/>
          <a:lstStyle/>
          <a:p>
            <a:pPr>
              <a:buNone/>
            </a:pPr>
            <a:r>
              <a:rPr lang="ka-GE" sz="2400" dirty="0" smtClean="0"/>
              <a:t>     ბათუმის ლოკაციის უნიკალურობა მდგომარეობს სწორედ იმაში, რომ სულ რაღაც რამოდენიმე საათის განსხვავებით, ერთ დღეში, თქვენ შეგიძლიათ ისიამოვნოთ საზღვაო და სამთო–სათხილამურო კურორტებით ერთდროულად.</a:t>
            </a:r>
            <a:endParaRPr lang="en-US" sz="2400" dirty="0" smtClean="0"/>
          </a:p>
          <a:p>
            <a:pPr>
              <a:buNone/>
            </a:pPr>
            <a:endParaRPr lang="ru-RU" sz="2800" dirty="0"/>
          </a:p>
        </p:txBody>
      </p:sp>
      <p:pic>
        <p:nvPicPr>
          <p:cNvPr id="4" name="Рисунок 3" descr="o-PEOPLE-SKIING-facebook.jpg"/>
          <p:cNvPicPr>
            <a:picLocks noChangeAspect="1"/>
          </p:cNvPicPr>
          <p:nvPr/>
        </p:nvPicPr>
        <p:blipFill>
          <a:blip r:embed="rId2" cstate="print">
            <a:lum bright="-10000"/>
          </a:blip>
          <a:stretch>
            <a:fillRect/>
          </a:stretch>
        </p:blipFill>
        <p:spPr>
          <a:xfrm>
            <a:off x="179512" y="3404170"/>
            <a:ext cx="4320480" cy="290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14114913_10207257441656319_3772130974744124626_o.jpg"/>
          <p:cNvPicPr>
            <a:picLocks noChangeAspect="1"/>
          </p:cNvPicPr>
          <p:nvPr/>
        </p:nvPicPr>
        <p:blipFill>
          <a:blip r:embed="rId3" cstate="print">
            <a:lum bright="-10000"/>
          </a:blip>
          <a:stretch>
            <a:fillRect/>
          </a:stretch>
        </p:blipFill>
        <p:spPr>
          <a:xfrm>
            <a:off x="4644008" y="3429000"/>
            <a:ext cx="4317577" cy="2880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908720"/>
          </a:xfrm>
        </p:spPr>
        <p:txBody>
          <a:bodyPr>
            <a:normAutofit/>
          </a:bodyPr>
          <a:lstStyle/>
          <a:p>
            <a:r>
              <a:rPr lang="ka-GE" b="1" dirty="0" smtClean="0">
                <a:solidFill>
                  <a:srgbClr val="FF0000"/>
                </a:solidFill>
              </a:rPr>
              <a:t>ბათუმი</a:t>
            </a:r>
            <a:endParaRPr lang="ru-RU" dirty="0"/>
          </a:p>
        </p:txBody>
      </p:sp>
      <p:sp>
        <p:nvSpPr>
          <p:cNvPr id="3" name="Содержимое 2"/>
          <p:cNvSpPr>
            <a:spLocks noGrp="1"/>
          </p:cNvSpPr>
          <p:nvPr>
            <p:ph idx="1"/>
          </p:nvPr>
        </p:nvSpPr>
        <p:spPr>
          <a:xfrm>
            <a:off x="179512" y="836712"/>
            <a:ext cx="8686800" cy="5001419"/>
          </a:xfrm>
        </p:spPr>
        <p:txBody>
          <a:bodyPr/>
          <a:lstStyle/>
          <a:p>
            <a:pPr>
              <a:buNone/>
            </a:pPr>
            <a:r>
              <a:rPr lang="en-US" sz="2400" dirty="0" smtClean="0"/>
              <a:t>     </a:t>
            </a:r>
            <a:r>
              <a:rPr lang="ka-GE" sz="2400" dirty="0" smtClean="0"/>
              <a:t>ბათუმი ღიაა ინვესტიციებისა და ახალი იდეებისათვის. ქალაქის სტრატეგიული მდებარეობა არის ნებისმიერი ინვესტორის პრიორიტეტი, როგორც ევროპასა და აზიას შორის ხიდი, ბათუმი სთავაზობს პირდაპირ ხელმისაწვდომობას ევროპულ და აზიურ ბაზარზე, სწორედ ამიტომ ბათუმი აუმჯობესებს თავის ინფრასტრუქტურას.</a:t>
            </a:r>
            <a:endParaRPr lang="ru-RU" sz="2400" dirty="0" smtClean="0"/>
          </a:p>
          <a:p>
            <a:pPr>
              <a:buNone/>
            </a:pPr>
            <a:endParaRPr lang="ru-RU" dirty="0"/>
          </a:p>
        </p:txBody>
      </p:sp>
      <p:pic>
        <p:nvPicPr>
          <p:cNvPr id="4" name="Рисунок 3" descr="1454521123-92651bfc24ce5b3c7abcb75d34c105e5.jpeg"/>
          <p:cNvPicPr>
            <a:picLocks noChangeAspect="1"/>
          </p:cNvPicPr>
          <p:nvPr/>
        </p:nvPicPr>
        <p:blipFill>
          <a:blip r:embed="rId2" cstate="print">
            <a:lum bright="-10000" contrast="20000"/>
          </a:blip>
          <a:stretch>
            <a:fillRect/>
          </a:stretch>
        </p:blipFill>
        <p:spPr>
          <a:xfrm>
            <a:off x="179512" y="3573016"/>
            <a:ext cx="4326661" cy="2880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76374391.jpg"/>
          <p:cNvPicPr>
            <a:picLocks noChangeAspect="1"/>
          </p:cNvPicPr>
          <p:nvPr/>
        </p:nvPicPr>
        <p:blipFill>
          <a:blip r:embed="rId3" cstate="print">
            <a:lum bright="-10000" contrast="20000"/>
          </a:blip>
          <a:stretch>
            <a:fillRect/>
          </a:stretch>
        </p:blipFill>
        <p:spPr>
          <a:xfrm>
            <a:off x="4644008" y="3573016"/>
            <a:ext cx="4320480" cy="2860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787208" cy="634082"/>
          </a:xfrm>
        </p:spPr>
        <p:txBody>
          <a:bodyPr>
            <a:normAutofit fontScale="90000"/>
          </a:bodyPr>
          <a:lstStyle/>
          <a:p>
            <a:r>
              <a:rPr lang="ka-GE" b="1" dirty="0" smtClean="0">
                <a:solidFill>
                  <a:srgbClr val="FF0000"/>
                </a:solidFill>
              </a:rPr>
              <a:t>ბათუმი გთავაზობთ:</a:t>
            </a:r>
            <a:endParaRPr lang="ru-RU" b="1" dirty="0">
              <a:solidFill>
                <a:srgbClr val="FF0000"/>
              </a:solidFill>
            </a:endParaRPr>
          </a:p>
        </p:txBody>
      </p:sp>
      <p:sp>
        <p:nvSpPr>
          <p:cNvPr id="3" name="Содержимое 2"/>
          <p:cNvSpPr>
            <a:spLocks noGrp="1"/>
          </p:cNvSpPr>
          <p:nvPr>
            <p:ph idx="1"/>
          </p:nvPr>
        </p:nvSpPr>
        <p:spPr>
          <a:xfrm>
            <a:off x="467544" y="1124744"/>
            <a:ext cx="4464496" cy="5733256"/>
          </a:xfrm>
        </p:spPr>
        <p:txBody>
          <a:bodyPr>
            <a:noAutofit/>
          </a:bodyPr>
          <a:lstStyle/>
          <a:p>
            <a:pPr>
              <a:buFont typeface="Wingdings" pitchFamily="2" charset="2"/>
              <a:buChar char="ü"/>
            </a:pPr>
            <a:r>
              <a:rPr lang="ka-GE" sz="2000" dirty="0" smtClean="0"/>
              <a:t>მთლიანად უზრუნველყოფილ საინჟინრო კომუნალურ ქსელებს და შესაბამის გარე ინფრასტრუქტურას, როგორიცაა ელექტროენერგია, გაზი, წყალი და ახალი გზები;  </a:t>
            </a:r>
          </a:p>
          <a:p>
            <a:pPr>
              <a:buFont typeface="Wingdings" pitchFamily="2" charset="2"/>
              <a:buChar char="ü"/>
            </a:pPr>
            <a:r>
              <a:rPr lang="ka-GE" sz="2000" dirty="0" smtClean="0"/>
              <a:t>მაღალი და შთამბეჭდავი მთები, ხელსაყრელი კლიმატური პირობები, სუფთა ჰაერი, განსაცვიფრებელი ხედები და უნიკალური ბუნება; </a:t>
            </a:r>
          </a:p>
          <a:p>
            <a:pPr>
              <a:buFont typeface="Wingdings" pitchFamily="2" charset="2"/>
              <a:buChar char="ü"/>
            </a:pPr>
            <a:r>
              <a:rPr lang="ka-GE" sz="2000" dirty="0" smtClean="0"/>
              <a:t>სასტუმროების, ბინების, საცხოვრებელი სახლების, ვილებისა და სხვადასხვა გასართობი ცენტრების აშენების შესაძლებლობას;  </a:t>
            </a:r>
          </a:p>
        </p:txBody>
      </p:sp>
      <p:pic>
        <p:nvPicPr>
          <p:cNvPr id="4" name="Рисунок 3" descr="radisson-blu-hotel-batumi-3.jpg"/>
          <p:cNvPicPr>
            <a:picLocks noChangeAspect="1"/>
          </p:cNvPicPr>
          <p:nvPr/>
        </p:nvPicPr>
        <p:blipFill>
          <a:blip r:embed="rId2" cstate="print">
            <a:lum bright="-10000" contrast="20000"/>
          </a:blip>
          <a:stretch>
            <a:fillRect/>
          </a:stretch>
        </p:blipFill>
        <p:spPr>
          <a:xfrm>
            <a:off x="4860032" y="1124744"/>
            <a:ext cx="4056182" cy="2372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mcvane-konckhi-batumi.jpg"/>
          <p:cNvPicPr>
            <a:picLocks noChangeAspect="1"/>
          </p:cNvPicPr>
          <p:nvPr/>
        </p:nvPicPr>
        <p:blipFill>
          <a:blip r:embed="rId3" cstate="print">
            <a:lum contrast="20000"/>
          </a:blip>
          <a:stretch>
            <a:fillRect/>
          </a:stretch>
        </p:blipFill>
        <p:spPr>
          <a:xfrm>
            <a:off x="4788024" y="3789040"/>
            <a:ext cx="4156838" cy="2376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0"/>
            <a:ext cx="7931224" cy="908720"/>
          </a:xfrm>
        </p:spPr>
        <p:txBody>
          <a:bodyPr>
            <a:normAutofit/>
          </a:bodyPr>
          <a:lstStyle/>
          <a:p>
            <a:r>
              <a:rPr lang="ka-GE" sz="4000" b="1" dirty="0" smtClean="0">
                <a:solidFill>
                  <a:srgbClr val="FF0000"/>
                </a:solidFill>
              </a:rPr>
              <a:t>მომგებიანი ინვესტიცია</a:t>
            </a:r>
            <a:endParaRPr lang="ru-RU" sz="4000" dirty="0">
              <a:solidFill>
                <a:srgbClr val="FF0000"/>
              </a:solidFill>
            </a:endParaRPr>
          </a:p>
        </p:txBody>
      </p:sp>
      <p:sp>
        <p:nvSpPr>
          <p:cNvPr id="3" name="Содержимое 2"/>
          <p:cNvSpPr>
            <a:spLocks noGrp="1"/>
          </p:cNvSpPr>
          <p:nvPr>
            <p:ph idx="1"/>
          </p:nvPr>
        </p:nvSpPr>
        <p:spPr>
          <a:xfrm>
            <a:off x="179512" y="692696"/>
            <a:ext cx="8686800" cy="4464496"/>
          </a:xfrm>
        </p:spPr>
        <p:txBody>
          <a:bodyPr>
            <a:normAutofit/>
          </a:bodyPr>
          <a:lstStyle/>
          <a:p>
            <a:pPr>
              <a:buNone/>
            </a:pPr>
            <a:r>
              <a:rPr lang="ka-GE" sz="2800" dirty="0" smtClean="0"/>
              <a:t/>
            </a:r>
            <a:br>
              <a:rPr lang="ka-GE" sz="2800" dirty="0" smtClean="0"/>
            </a:br>
            <a:endParaRPr lang="ru-RU" sz="2800" dirty="0"/>
          </a:p>
        </p:txBody>
      </p:sp>
      <p:pic>
        <p:nvPicPr>
          <p:cNvPr id="4" name="Рисунок 3" descr="digitalny-biznis (07-02-2017_094204).jpg"/>
          <p:cNvPicPr>
            <a:picLocks noChangeAspect="1"/>
          </p:cNvPicPr>
          <p:nvPr/>
        </p:nvPicPr>
        <p:blipFill>
          <a:blip r:embed="rId2" cstate="print">
            <a:lum bright="-10000" contrast="20000"/>
          </a:blip>
          <a:stretch>
            <a:fillRect/>
          </a:stretch>
        </p:blipFill>
        <p:spPr>
          <a:xfrm>
            <a:off x="539552" y="3717032"/>
            <a:ext cx="8208913" cy="3140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899592" y="836712"/>
            <a:ext cx="7920880" cy="2677656"/>
          </a:xfrm>
          <a:prstGeom prst="rect">
            <a:avLst/>
          </a:prstGeom>
          <a:noFill/>
        </p:spPr>
        <p:txBody>
          <a:bodyPr wrap="square" rtlCol="0">
            <a:spAutoFit/>
          </a:bodyPr>
          <a:lstStyle/>
          <a:p>
            <a:r>
              <a:rPr lang="ka-GE" sz="2400" dirty="0" smtClean="0"/>
              <a:t>ბათუმში დაბანდებული ინვესტიციებიდან, 100%_იანი მოგების მიღება შესაძლებელია 5-10 წლამდე, დროის განმავლობაში.</a:t>
            </a:r>
          </a:p>
          <a:p>
            <a:endParaRPr lang="ka-GE" sz="2400" dirty="0" smtClean="0"/>
          </a:p>
          <a:p>
            <a:r>
              <a:rPr lang="ka-GE" sz="2400" dirty="0" smtClean="0"/>
              <a:t>ამასთანავე, ტურიზმი </a:t>
            </a:r>
            <a:r>
              <a:rPr lang="ka-GE" sz="2400" smtClean="0"/>
              <a:t>აგრძელებს აქტიურ </a:t>
            </a:r>
            <a:r>
              <a:rPr lang="ka-GE" sz="2400" dirty="0" smtClean="0"/>
              <a:t>რეჟიმში განვითარებას და სტატისტიკურად ბათუმს ყოველ სეზონზე, საშუალოდ 1 500 000 ვიზიტორი სტუმრობს.</a:t>
            </a:r>
            <a:endParaRPr lang="ru-RU" sz="2400" dirty="0"/>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236</TotalTime>
  <Words>537</Words>
  <Application>Microsoft Office PowerPoint</Application>
  <PresentationFormat>Экран (4:3)</PresentationFormat>
  <Paragraphs>67</Paragraphs>
  <Slides>36</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36</vt:i4>
      </vt:variant>
    </vt:vector>
  </HeadingPairs>
  <TitlesOfParts>
    <vt:vector size="38" baseType="lpstr">
      <vt:lpstr>Тема Office</vt:lpstr>
      <vt:lpstr>Photo Editor Photo</vt:lpstr>
      <vt:lpstr>   მოგესალმებით!  </vt:lpstr>
      <vt:lpstr> საქართველო</vt:lpstr>
      <vt:lpstr>Слайд 3</vt:lpstr>
      <vt:lpstr>Слайд 4</vt:lpstr>
      <vt:lpstr>ბათუმი, როგორც ტურიზმის ცენტრი და  ბიზნეს – დანიშნულების ადგილი!</vt:lpstr>
      <vt:lpstr>ბათუმი</vt:lpstr>
      <vt:lpstr>ბათუმი</vt:lpstr>
      <vt:lpstr>ბათუმი გთავაზობთ:</vt:lpstr>
      <vt:lpstr>მომგებიანი ინვესტიცია</vt:lpstr>
      <vt:lpstr>Слайд 10</vt:lpstr>
      <vt:lpstr>“ელთ ბილდინგი”</vt:lpstr>
      <vt:lpstr>Слайд 12</vt:lpstr>
      <vt:lpstr>Слайд 13</vt:lpstr>
      <vt:lpstr>“სანრაიზი”  ბათუმში</vt:lpstr>
      <vt:lpstr>“სანრაიზი”</vt:lpstr>
      <vt:lpstr>ჩვენი პრიორიტეტები</vt:lpstr>
      <vt:lpstr>1. მდებარეობა</vt:lpstr>
      <vt:lpstr>2. მიწისქვეშა და ღია პარკინგი;</vt:lpstr>
      <vt:lpstr>3. ციტრუსოვანი ეზო სკვერითა და  საბავშვო ატრაქციონებით;</vt:lpstr>
      <vt:lpstr>4. თბო-იზოლირებული ფასადი; (ცხაური, კონდენციონერის გარე ბლოკი, დრენაჟი, თბო–გაუმტარი შუშა)</vt:lpstr>
      <vt:lpstr>5. კომერციული ფართები  სხვადასხვა დანიშნულებისათვის; (რესტორანი, მარკეტი, აფთიაქი)</vt:lpstr>
      <vt:lpstr>6. რესეფშენი; (24 საათიანი ადმინისტრაციული მომსახურება, ვიდეო მონიტორინგითა და დაცვით)</vt:lpstr>
      <vt:lpstr>7. საკონფერენციო დარბაზი;</vt:lpstr>
      <vt:lpstr>8. მაღალი ხარისხის ლიფტები და თანამედროვე საკომუნიკაციო სისტემები;</vt:lpstr>
      <vt:lpstr>9. ფიტნესისა და საუნის გამაჯანსაღებელი ცენტრები;</vt:lpstr>
      <vt:lpstr>10. სახანძრო უსაფრთხოება; (სახანძრო კარადები, წყლის რეზერვუარები, საევაკუაციო გეგმა, ინგლისური წარმოების ცეცხლმაქრი ფხვნილი)</vt:lpstr>
      <vt:lpstr>11. კეთილმოწყობილი და გამწვანებული ვერანდა, ღია აუზით, ჯაკუზით, საზაფხულო კინო-თეატრითა და კაფეთი;</vt:lpstr>
      <vt:lpstr>12. ავტო, მოტო, ველო გაქირავების სერვისი ადგილზე;</vt:lpstr>
      <vt:lpstr>13. ელექტრო ავტობუსი სეზონურად;</vt:lpstr>
      <vt:lpstr>14. “ელთ” სანაპირო;</vt:lpstr>
      <vt:lpstr>15. აპარტამენტების მართვის სერვისი;</vt:lpstr>
      <vt:lpstr>16. გენერატორი;</vt:lpstr>
      <vt:lpstr>Слайд 33</vt:lpstr>
      <vt:lpstr>კომპანია “ელთ ბილდინგის” მთავარ მიზანია ,შექმნას თანამედროვე, კომფორტული, ჯანსაღი და დაცული გარემო ადამიანებისთვის, რომლებიც ისარგებლებენ სერვისებით მიმდინარე და სხვა სამომავლო პროექტებში. </vt:lpstr>
      <vt:lpstr>“სანრაიზი” არის ადგილი, სადაც დეტალები ქმნიან კომფორტს! </vt:lpstr>
      <vt:lpstr>მადლობა ყურადღებისთვის 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საქართველო</dc:title>
  <dc:creator>user 1</dc:creator>
  <cp:lastModifiedBy>user</cp:lastModifiedBy>
  <cp:revision>57</cp:revision>
  <dcterms:created xsi:type="dcterms:W3CDTF">2017-12-24T13:18:37Z</dcterms:created>
  <dcterms:modified xsi:type="dcterms:W3CDTF">2017-12-27T08:09:01Z</dcterms:modified>
</cp:coreProperties>
</file>